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335186121" r:id="rId1"/>
  </p:sldMasterIdLst>
  <p:sldIdLst>
    <p:sldId id="256" r:id="rId2"/>
    <p:sldId id="273" r:id="rId3"/>
    <p:sldId id="341" r:id="rId4"/>
    <p:sldId id="274" r:id="rId5"/>
    <p:sldId id="272" r:id="rId6"/>
    <p:sldId id="257" r:id="rId7"/>
    <p:sldId id="258" r:id="rId8"/>
    <p:sldId id="275" r:id="rId9"/>
    <p:sldId id="277" r:id="rId10"/>
    <p:sldId id="259" r:id="rId11"/>
    <p:sldId id="342" r:id="rId12"/>
    <p:sldId id="343" r:id="rId13"/>
    <p:sldId id="260" r:id="rId14"/>
    <p:sldId id="261" r:id="rId15"/>
    <p:sldId id="262" r:id="rId16"/>
    <p:sldId id="263" r:id="rId17"/>
    <p:sldId id="264" r:id="rId18"/>
    <p:sldId id="265" r:id="rId19"/>
    <p:sldId id="266" r:id="rId20"/>
    <p:sldId id="267" r:id="rId21"/>
    <p:sldId id="268" r:id="rId22"/>
    <p:sldId id="269" r:id="rId23"/>
    <p:sldId id="270" r:id="rId24"/>
    <p:sldId id="344" r:id="rId25"/>
    <p:sldId id="345" r:id="rId26"/>
    <p:sldId id="271" r:id="rId2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p:cViewPr varScale="1">
        <p:scale>
          <a:sx n="81" d="100"/>
          <a:sy n="81" d="100"/>
        </p:scale>
        <p:origin x="240" y="33"/>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id="{250C41E8-BA1D-4496-84C7-D472CBF5BA86}"/>
              </a:ext>
            </a:extLst>
          </p:cNvPr>
          <p:cNvSpPr>
            <a:spLocks noGrp="1" noChangeArrowheads="1"/>
          </p:cNvSpPr>
          <p:nvPr>
            <p:ph type="dt" sz="half" idx="10"/>
          </p:nvPr>
        </p:nvSpPr>
        <p:spPr>
          <a:ln/>
        </p:spPr>
        <p:txBody>
          <a:bodyPr/>
          <a:lstStyle>
            <a:lvl1pPr>
              <a:defRPr/>
            </a:lvl1pPr>
          </a:lstStyle>
          <a:p>
            <a:pPr>
              <a:defRPr/>
            </a:pPr>
            <a:fld id="{25F693F4-27B7-4D23-9D1A-DAE1CEDED521}" type="datetimeFigureOut">
              <a:rPr lang="en-US" altLang="en-US"/>
              <a:pPr>
                <a:defRPr/>
              </a:pPr>
              <a:t>4/19/2022</a:t>
            </a:fld>
            <a:endParaRPr lang="en-US" altLang="en-US"/>
          </a:p>
        </p:txBody>
      </p:sp>
      <p:sp>
        <p:nvSpPr>
          <p:cNvPr id="5" name="Rectangle 3">
            <a:extLst>
              <a:ext uri="{FF2B5EF4-FFF2-40B4-BE49-F238E27FC236}">
                <a16:creationId xmlns:a16="http://schemas.microsoft.com/office/drawing/2014/main" id="{EEEE7FDA-C3A3-45CD-BD43-87443C26E7B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27C0286B-DB71-406B-8186-381ED9F40661}"/>
              </a:ext>
            </a:extLst>
          </p:cNvPr>
          <p:cNvSpPr>
            <a:spLocks noGrp="1" noChangeArrowheads="1"/>
          </p:cNvSpPr>
          <p:nvPr>
            <p:ph type="sldNum" sz="quarter" idx="12"/>
          </p:nvPr>
        </p:nvSpPr>
        <p:spPr>
          <a:ln/>
        </p:spPr>
        <p:txBody>
          <a:bodyPr/>
          <a:lstStyle>
            <a:lvl1pPr>
              <a:defRPr/>
            </a:lvl1pPr>
          </a:lstStyle>
          <a:p>
            <a:pPr>
              <a:defRPr/>
            </a:pPr>
            <a:fld id="{3520E021-0CF7-4F57-A890-9103ED224615}" type="slidenum">
              <a:rPr lang="en-US" altLang="en-US"/>
              <a:pPr>
                <a:defRPr/>
              </a:pPr>
              <a:t>‹#›</a:t>
            </a:fld>
            <a:endParaRPr lang="en-US" altLang="en-US"/>
          </a:p>
        </p:txBody>
      </p:sp>
    </p:spTree>
    <p:extLst>
      <p:ext uri="{BB962C8B-B14F-4D97-AF65-F5344CB8AC3E}">
        <p14:creationId xmlns:p14="http://schemas.microsoft.com/office/powerpoint/2010/main" val="367958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9CC20B9A-CD9D-42AA-BC82-40B3BBB30B8B}"/>
              </a:ext>
            </a:extLst>
          </p:cNvPr>
          <p:cNvSpPr>
            <a:spLocks noGrp="1" noChangeArrowheads="1"/>
          </p:cNvSpPr>
          <p:nvPr>
            <p:ph type="dt" sz="half" idx="10"/>
          </p:nvPr>
        </p:nvSpPr>
        <p:spPr>
          <a:ln/>
        </p:spPr>
        <p:txBody>
          <a:bodyPr/>
          <a:lstStyle>
            <a:lvl1pPr>
              <a:defRPr/>
            </a:lvl1pPr>
          </a:lstStyle>
          <a:p>
            <a:pPr>
              <a:defRPr/>
            </a:pPr>
            <a:fld id="{A344BE9A-0CF0-4D4B-88C8-2E85861182DC}" type="datetimeFigureOut">
              <a:rPr lang="en-US" altLang="en-US"/>
              <a:pPr>
                <a:defRPr/>
              </a:pPr>
              <a:t>4/19/2022</a:t>
            </a:fld>
            <a:endParaRPr lang="en-US" altLang="en-US"/>
          </a:p>
        </p:txBody>
      </p:sp>
      <p:sp>
        <p:nvSpPr>
          <p:cNvPr id="5" name="Rectangle 3">
            <a:extLst>
              <a:ext uri="{FF2B5EF4-FFF2-40B4-BE49-F238E27FC236}">
                <a16:creationId xmlns:a16="http://schemas.microsoft.com/office/drawing/2014/main" id="{69C31A94-2302-4074-A027-09F39723931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CF584E25-DE22-4334-8A72-08339F072831}"/>
              </a:ext>
            </a:extLst>
          </p:cNvPr>
          <p:cNvSpPr>
            <a:spLocks noGrp="1" noChangeArrowheads="1"/>
          </p:cNvSpPr>
          <p:nvPr>
            <p:ph type="sldNum" sz="quarter" idx="12"/>
          </p:nvPr>
        </p:nvSpPr>
        <p:spPr>
          <a:ln/>
        </p:spPr>
        <p:txBody>
          <a:bodyPr/>
          <a:lstStyle>
            <a:lvl1pPr>
              <a:defRPr/>
            </a:lvl1pPr>
          </a:lstStyle>
          <a:p>
            <a:pPr>
              <a:defRPr/>
            </a:pPr>
            <a:fld id="{124ECC6A-A6AA-437A-83B7-19BBD05A7D43}" type="slidenum">
              <a:rPr lang="en-US" altLang="en-US"/>
              <a:pPr>
                <a:defRPr/>
              </a:pPr>
              <a:t>‹#›</a:t>
            </a:fld>
            <a:endParaRPr lang="en-US" altLang="en-US"/>
          </a:p>
        </p:txBody>
      </p:sp>
    </p:spTree>
    <p:extLst>
      <p:ext uri="{BB962C8B-B14F-4D97-AF65-F5344CB8AC3E}">
        <p14:creationId xmlns:p14="http://schemas.microsoft.com/office/powerpoint/2010/main" val="1654895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1FBA754E-BFF8-49BC-A2A2-5A8BF036157F}"/>
              </a:ext>
            </a:extLst>
          </p:cNvPr>
          <p:cNvSpPr>
            <a:spLocks noGrp="1" noChangeArrowheads="1"/>
          </p:cNvSpPr>
          <p:nvPr>
            <p:ph type="dt" sz="half" idx="10"/>
          </p:nvPr>
        </p:nvSpPr>
        <p:spPr>
          <a:ln/>
        </p:spPr>
        <p:txBody>
          <a:bodyPr/>
          <a:lstStyle>
            <a:lvl1pPr>
              <a:defRPr/>
            </a:lvl1pPr>
          </a:lstStyle>
          <a:p>
            <a:pPr>
              <a:defRPr/>
            </a:pPr>
            <a:fld id="{6806D058-ABFE-484C-BFB7-2AD29E5162CF}" type="datetimeFigureOut">
              <a:rPr lang="en-US" altLang="en-US"/>
              <a:pPr>
                <a:defRPr/>
              </a:pPr>
              <a:t>4/19/2022</a:t>
            </a:fld>
            <a:endParaRPr lang="en-US" altLang="en-US"/>
          </a:p>
        </p:txBody>
      </p:sp>
      <p:sp>
        <p:nvSpPr>
          <p:cNvPr id="5" name="Rectangle 3">
            <a:extLst>
              <a:ext uri="{FF2B5EF4-FFF2-40B4-BE49-F238E27FC236}">
                <a16:creationId xmlns:a16="http://schemas.microsoft.com/office/drawing/2014/main" id="{52F36FDC-67F1-4470-ACCE-CFDDAE15B45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62FCF0AE-96C9-4D8B-A669-35299C4524EA}"/>
              </a:ext>
            </a:extLst>
          </p:cNvPr>
          <p:cNvSpPr>
            <a:spLocks noGrp="1" noChangeArrowheads="1"/>
          </p:cNvSpPr>
          <p:nvPr>
            <p:ph type="sldNum" sz="quarter" idx="12"/>
          </p:nvPr>
        </p:nvSpPr>
        <p:spPr>
          <a:ln/>
        </p:spPr>
        <p:txBody>
          <a:bodyPr/>
          <a:lstStyle>
            <a:lvl1pPr>
              <a:defRPr/>
            </a:lvl1pPr>
          </a:lstStyle>
          <a:p>
            <a:pPr>
              <a:defRPr/>
            </a:pPr>
            <a:fld id="{60968539-4D8C-4CC7-B399-059BCF75DDE1}" type="slidenum">
              <a:rPr lang="en-US" altLang="en-US"/>
              <a:pPr>
                <a:defRPr/>
              </a:pPr>
              <a:t>‹#›</a:t>
            </a:fld>
            <a:endParaRPr lang="en-US" altLang="en-US"/>
          </a:p>
        </p:txBody>
      </p:sp>
    </p:spTree>
    <p:extLst>
      <p:ext uri="{BB962C8B-B14F-4D97-AF65-F5344CB8AC3E}">
        <p14:creationId xmlns:p14="http://schemas.microsoft.com/office/powerpoint/2010/main" val="1502519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112298BB-ACD8-47C7-8330-73A1CEFEACC1}"/>
              </a:ext>
            </a:extLst>
          </p:cNvPr>
          <p:cNvSpPr>
            <a:spLocks noGrp="1" noChangeArrowheads="1"/>
          </p:cNvSpPr>
          <p:nvPr>
            <p:ph type="dt" sz="half" idx="10"/>
          </p:nvPr>
        </p:nvSpPr>
        <p:spPr>
          <a:ln/>
        </p:spPr>
        <p:txBody>
          <a:bodyPr/>
          <a:lstStyle>
            <a:lvl1pPr>
              <a:defRPr/>
            </a:lvl1pPr>
          </a:lstStyle>
          <a:p>
            <a:pPr>
              <a:defRPr/>
            </a:pPr>
            <a:fld id="{A8B2606B-AB7B-41E6-8306-A03104D96065}" type="datetimeFigureOut">
              <a:rPr lang="en-US" altLang="en-US"/>
              <a:pPr>
                <a:defRPr/>
              </a:pPr>
              <a:t>4/19/2022</a:t>
            </a:fld>
            <a:endParaRPr lang="en-US" altLang="en-US"/>
          </a:p>
        </p:txBody>
      </p:sp>
      <p:sp>
        <p:nvSpPr>
          <p:cNvPr id="6" name="Rectangle 3">
            <a:extLst>
              <a:ext uri="{FF2B5EF4-FFF2-40B4-BE49-F238E27FC236}">
                <a16:creationId xmlns:a16="http://schemas.microsoft.com/office/drawing/2014/main" id="{ECE82F6F-B6C7-4DBA-B8DA-A453EB2AB50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7F980099-FC0D-4AC3-9F90-4349D50F2228}"/>
              </a:ext>
            </a:extLst>
          </p:cNvPr>
          <p:cNvSpPr>
            <a:spLocks noGrp="1" noChangeArrowheads="1"/>
          </p:cNvSpPr>
          <p:nvPr>
            <p:ph type="sldNum" sz="quarter" idx="12"/>
          </p:nvPr>
        </p:nvSpPr>
        <p:spPr>
          <a:ln/>
        </p:spPr>
        <p:txBody>
          <a:bodyPr/>
          <a:lstStyle>
            <a:lvl1pPr>
              <a:defRPr/>
            </a:lvl1pPr>
          </a:lstStyle>
          <a:p>
            <a:pPr>
              <a:defRPr/>
            </a:pPr>
            <a:fld id="{F455187E-2C0F-43AF-B6AB-579DBC0571A2}" type="slidenum">
              <a:rPr lang="en-US" altLang="en-US"/>
              <a:pPr>
                <a:defRPr/>
              </a:pPr>
              <a:t>‹#›</a:t>
            </a:fld>
            <a:endParaRPr lang="en-US" altLang="en-US"/>
          </a:p>
        </p:txBody>
      </p:sp>
    </p:spTree>
    <p:extLst>
      <p:ext uri="{BB962C8B-B14F-4D97-AF65-F5344CB8AC3E}">
        <p14:creationId xmlns:p14="http://schemas.microsoft.com/office/powerpoint/2010/main" val="3072054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7DE1869D-F849-49B0-BB14-908B6FA74421}"/>
              </a:ext>
            </a:extLst>
          </p:cNvPr>
          <p:cNvSpPr>
            <a:spLocks noGrp="1" noChangeArrowheads="1"/>
          </p:cNvSpPr>
          <p:nvPr>
            <p:ph type="dt" sz="half" idx="10"/>
          </p:nvPr>
        </p:nvSpPr>
        <p:spPr>
          <a:ln/>
        </p:spPr>
        <p:txBody>
          <a:bodyPr/>
          <a:lstStyle>
            <a:lvl1pPr>
              <a:defRPr/>
            </a:lvl1pPr>
          </a:lstStyle>
          <a:p>
            <a:pPr>
              <a:defRPr/>
            </a:pPr>
            <a:fld id="{D5D79F4C-E742-4DBD-A66E-60DCD1904AEB}" type="datetimeFigureOut">
              <a:rPr lang="en-US" altLang="en-US"/>
              <a:pPr>
                <a:defRPr/>
              </a:pPr>
              <a:t>4/19/2022</a:t>
            </a:fld>
            <a:endParaRPr lang="en-US" altLang="en-US"/>
          </a:p>
        </p:txBody>
      </p:sp>
      <p:sp>
        <p:nvSpPr>
          <p:cNvPr id="8" name="Rectangle 3">
            <a:extLst>
              <a:ext uri="{FF2B5EF4-FFF2-40B4-BE49-F238E27FC236}">
                <a16:creationId xmlns:a16="http://schemas.microsoft.com/office/drawing/2014/main" id="{A249DD6F-E724-4276-8DEB-4CFC9DDB83F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
            <a:extLst>
              <a:ext uri="{FF2B5EF4-FFF2-40B4-BE49-F238E27FC236}">
                <a16:creationId xmlns:a16="http://schemas.microsoft.com/office/drawing/2014/main" id="{52D3DA32-E11A-4864-8068-45C765CD73C0}"/>
              </a:ext>
            </a:extLst>
          </p:cNvPr>
          <p:cNvSpPr>
            <a:spLocks noGrp="1" noChangeArrowheads="1"/>
          </p:cNvSpPr>
          <p:nvPr>
            <p:ph type="sldNum" sz="quarter" idx="12"/>
          </p:nvPr>
        </p:nvSpPr>
        <p:spPr>
          <a:ln/>
        </p:spPr>
        <p:txBody>
          <a:bodyPr/>
          <a:lstStyle>
            <a:lvl1pPr>
              <a:defRPr/>
            </a:lvl1pPr>
          </a:lstStyle>
          <a:p>
            <a:pPr>
              <a:defRPr/>
            </a:pPr>
            <a:fld id="{8C951C80-CBC5-46DB-8C4E-D4391DEC51D5}" type="slidenum">
              <a:rPr lang="en-US" altLang="en-US"/>
              <a:pPr>
                <a:defRPr/>
              </a:pPr>
              <a:t>‹#›</a:t>
            </a:fld>
            <a:endParaRPr lang="en-US" altLang="en-US"/>
          </a:p>
        </p:txBody>
      </p:sp>
    </p:spTree>
    <p:extLst>
      <p:ext uri="{BB962C8B-B14F-4D97-AF65-F5344CB8AC3E}">
        <p14:creationId xmlns:p14="http://schemas.microsoft.com/office/powerpoint/2010/main" val="259423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B27E79E4-5EE1-40FB-8529-52BD7CBD991B}"/>
              </a:ext>
            </a:extLst>
          </p:cNvPr>
          <p:cNvSpPr>
            <a:spLocks noGrp="1" noChangeArrowheads="1"/>
          </p:cNvSpPr>
          <p:nvPr>
            <p:ph type="dt" sz="half" idx="10"/>
          </p:nvPr>
        </p:nvSpPr>
        <p:spPr>
          <a:ln/>
        </p:spPr>
        <p:txBody>
          <a:bodyPr/>
          <a:lstStyle>
            <a:lvl1pPr>
              <a:defRPr/>
            </a:lvl1pPr>
          </a:lstStyle>
          <a:p>
            <a:pPr>
              <a:defRPr/>
            </a:pPr>
            <a:fld id="{B10C3537-3192-4F66-BB54-DB8302CB3441}" type="datetimeFigureOut">
              <a:rPr lang="en-US" altLang="en-US"/>
              <a:pPr>
                <a:defRPr/>
              </a:pPr>
              <a:t>4/19/2022</a:t>
            </a:fld>
            <a:endParaRPr lang="en-US" altLang="en-US"/>
          </a:p>
        </p:txBody>
      </p:sp>
      <p:sp>
        <p:nvSpPr>
          <p:cNvPr id="4" name="Rectangle 3">
            <a:extLst>
              <a:ext uri="{FF2B5EF4-FFF2-40B4-BE49-F238E27FC236}">
                <a16:creationId xmlns:a16="http://schemas.microsoft.com/office/drawing/2014/main" id="{F8BE908C-BD23-4937-B64A-352BD24F274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F604271D-95E1-40ED-853D-BAEA3D8D8AA8}"/>
              </a:ext>
            </a:extLst>
          </p:cNvPr>
          <p:cNvSpPr>
            <a:spLocks noGrp="1" noChangeArrowheads="1"/>
          </p:cNvSpPr>
          <p:nvPr>
            <p:ph type="sldNum" sz="quarter" idx="12"/>
          </p:nvPr>
        </p:nvSpPr>
        <p:spPr>
          <a:ln/>
        </p:spPr>
        <p:txBody>
          <a:bodyPr/>
          <a:lstStyle>
            <a:lvl1pPr>
              <a:defRPr/>
            </a:lvl1pPr>
          </a:lstStyle>
          <a:p>
            <a:pPr>
              <a:defRPr/>
            </a:pPr>
            <a:fld id="{85AE795C-D6A8-46CB-A16F-04D219B7F098}" type="slidenum">
              <a:rPr lang="en-US" altLang="en-US"/>
              <a:pPr>
                <a:defRPr/>
              </a:pPr>
              <a:t>‹#›</a:t>
            </a:fld>
            <a:endParaRPr lang="en-US" altLang="en-US"/>
          </a:p>
        </p:txBody>
      </p:sp>
    </p:spTree>
    <p:extLst>
      <p:ext uri="{BB962C8B-B14F-4D97-AF65-F5344CB8AC3E}">
        <p14:creationId xmlns:p14="http://schemas.microsoft.com/office/powerpoint/2010/main" val="1187615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674617A-424E-44E0-BFA9-D4602E3F517D}"/>
              </a:ext>
            </a:extLst>
          </p:cNvPr>
          <p:cNvSpPr>
            <a:spLocks noGrp="1" noChangeArrowheads="1"/>
          </p:cNvSpPr>
          <p:nvPr>
            <p:ph type="dt" sz="half" idx="10"/>
          </p:nvPr>
        </p:nvSpPr>
        <p:spPr>
          <a:ln/>
        </p:spPr>
        <p:txBody>
          <a:bodyPr/>
          <a:lstStyle>
            <a:lvl1pPr>
              <a:defRPr/>
            </a:lvl1pPr>
          </a:lstStyle>
          <a:p>
            <a:pPr>
              <a:defRPr/>
            </a:pPr>
            <a:fld id="{507DC448-5630-4753-BC52-560A85FB8C3F}" type="datetimeFigureOut">
              <a:rPr lang="en-US" altLang="en-US"/>
              <a:pPr>
                <a:defRPr/>
              </a:pPr>
              <a:t>4/19/2022</a:t>
            </a:fld>
            <a:endParaRPr lang="en-US" altLang="en-US"/>
          </a:p>
        </p:txBody>
      </p:sp>
      <p:sp>
        <p:nvSpPr>
          <p:cNvPr id="3" name="Rectangle 3">
            <a:extLst>
              <a:ext uri="{FF2B5EF4-FFF2-40B4-BE49-F238E27FC236}">
                <a16:creationId xmlns:a16="http://schemas.microsoft.com/office/drawing/2014/main" id="{CE49C23B-9480-4C09-8FB0-4E2D3161AB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AA22708F-D46D-4AA0-9511-217DB1CFADA9}"/>
              </a:ext>
            </a:extLst>
          </p:cNvPr>
          <p:cNvSpPr>
            <a:spLocks noGrp="1" noChangeArrowheads="1"/>
          </p:cNvSpPr>
          <p:nvPr>
            <p:ph type="sldNum" sz="quarter" idx="12"/>
          </p:nvPr>
        </p:nvSpPr>
        <p:spPr>
          <a:ln/>
        </p:spPr>
        <p:txBody>
          <a:bodyPr/>
          <a:lstStyle>
            <a:lvl1pPr>
              <a:defRPr/>
            </a:lvl1pPr>
          </a:lstStyle>
          <a:p>
            <a:pPr>
              <a:defRPr/>
            </a:pPr>
            <a:fld id="{577C4361-76B2-43D2-9C37-CA1E302B2D5A}" type="slidenum">
              <a:rPr lang="en-US" altLang="en-US"/>
              <a:pPr>
                <a:defRPr/>
              </a:pPr>
              <a:t>‹#›</a:t>
            </a:fld>
            <a:endParaRPr lang="en-US" altLang="en-US"/>
          </a:p>
        </p:txBody>
      </p:sp>
    </p:spTree>
    <p:extLst>
      <p:ext uri="{BB962C8B-B14F-4D97-AF65-F5344CB8AC3E}">
        <p14:creationId xmlns:p14="http://schemas.microsoft.com/office/powerpoint/2010/main" val="3812785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E47CF87-AB83-4A1A-A769-E931227F6D91}"/>
              </a:ext>
            </a:extLst>
          </p:cNvPr>
          <p:cNvSpPr>
            <a:spLocks noGrp="1" noChangeArrowheads="1"/>
          </p:cNvSpPr>
          <p:nvPr>
            <p:ph type="dt" sz="half" idx="10"/>
          </p:nvPr>
        </p:nvSpPr>
        <p:spPr>
          <a:ln/>
        </p:spPr>
        <p:txBody>
          <a:bodyPr/>
          <a:lstStyle>
            <a:lvl1pPr>
              <a:defRPr/>
            </a:lvl1pPr>
          </a:lstStyle>
          <a:p>
            <a:pPr>
              <a:defRPr/>
            </a:pPr>
            <a:fld id="{83A37DB7-E4F8-41EA-A789-204437EDDAC6}" type="datetimeFigureOut">
              <a:rPr lang="en-US" altLang="en-US"/>
              <a:pPr>
                <a:defRPr/>
              </a:pPr>
              <a:t>4/19/2022</a:t>
            </a:fld>
            <a:endParaRPr lang="en-US" altLang="en-US"/>
          </a:p>
        </p:txBody>
      </p:sp>
      <p:sp>
        <p:nvSpPr>
          <p:cNvPr id="6" name="Rectangle 3">
            <a:extLst>
              <a:ext uri="{FF2B5EF4-FFF2-40B4-BE49-F238E27FC236}">
                <a16:creationId xmlns:a16="http://schemas.microsoft.com/office/drawing/2014/main" id="{1151CB3A-CB6E-49A5-887D-8987AADA44C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0A3A3983-FD83-4005-8594-FA1958DF8159}"/>
              </a:ext>
            </a:extLst>
          </p:cNvPr>
          <p:cNvSpPr>
            <a:spLocks noGrp="1" noChangeArrowheads="1"/>
          </p:cNvSpPr>
          <p:nvPr>
            <p:ph type="sldNum" sz="quarter" idx="12"/>
          </p:nvPr>
        </p:nvSpPr>
        <p:spPr>
          <a:ln/>
        </p:spPr>
        <p:txBody>
          <a:bodyPr/>
          <a:lstStyle>
            <a:lvl1pPr>
              <a:defRPr/>
            </a:lvl1pPr>
          </a:lstStyle>
          <a:p>
            <a:pPr>
              <a:defRPr/>
            </a:pPr>
            <a:fld id="{85FF3FE0-B87D-4C53-8AD9-4005085160AF}" type="slidenum">
              <a:rPr lang="en-US" altLang="en-US"/>
              <a:pPr>
                <a:defRPr/>
              </a:pPr>
              <a:t>‹#›</a:t>
            </a:fld>
            <a:endParaRPr lang="en-US" altLang="en-US"/>
          </a:p>
        </p:txBody>
      </p:sp>
    </p:spTree>
    <p:extLst>
      <p:ext uri="{BB962C8B-B14F-4D97-AF65-F5344CB8AC3E}">
        <p14:creationId xmlns:p14="http://schemas.microsoft.com/office/powerpoint/2010/main" val="690479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C95D2DDA-DB7D-44B4-A3F3-532FD49D4E38}"/>
              </a:ext>
            </a:extLst>
          </p:cNvPr>
          <p:cNvSpPr>
            <a:spLocks noGrp="1" noChangeArrowheads="1"/>
          </p:cNvSpPr>
          <p:nvPr>
            <p:ph type="dt" sz="half" idx="10"/>
          </p:nvPr>
        </p:nvSpPr>
        <p:spPr>
          <a:ln/>
        </p:spPr>
        <p:txBody>
          <a:bodyPr/>
          <a:lstStyle>
            <a:lvl1pPr>
              <a:defRPr/>
            </a:lvl1pPr>
          </a:lstStyle>
          <a:p>
            <a:pPr>
              <a:defRPr/>
            </a:pPr>
            <a:fld id="{1AC4C302-0C17-4A08-92D1-CE2F52CA8414}" type="datetimeFigureOut">
              <a:rPr lang="en-US" altLang="en-US"/>
              <a:pPr>
                <a:defRPr/>
              </a:pPr>
              <a:t>4/19/2022</a:t>
            </a:fld>
            <a:endParaRPr lang="en-US" altLang="en-US"/>
          </a:p>
        </p:txBody>
      </p:sp>
      <p:sp>
        <p:nvSpPr>
          <p:cNvPr id="6" name="Rectangle 3">
            <a:extLst>
              <a:ext uri="{FF2B5EF4-FFF2-40B4-BE49-F238E27FC236}">
                <a16:creationId xmlns:a16="http://schemas.microsoft.com/office/drawing/2014/main" id="{B0667A23-FBB9-4902-A48E-4E23DA5D03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0648F6C6-EC39-49A4-94F2-8C835EFBB330}"/>
              </a:ext>
            </a:extLst>
          </p:cNvPr>
          <p:cNvSpPr>
            <a:spLocks noGrp="1" noChangeArrowheads="1"/>
          </p:cNvSpPr>
          <p:nvPr>
            <p:ph type="sldNum" sz="quarter" idx="12"/>
          </p:nvPr>
        </p:nvSpPr>
        <p:spPr>
          <a:ln/>
        </p:spPr>
        <p:txBody>
          <a:bodyPr/>
          <a:lstStyle>
            <a:lvl1pPr>
              <a:defRPr/>
            </a:lvl1pPr>
          </a:lstStyle>
          <a:p>
            <a:pPr>
              <a:defRPr/>
            </a:pPr>
            <a:fld id="{7D8EA438-5F3A-40A4-9EA5-153A139A333F}" type="slidenum">
              <a:rPr lang="en-US" altLang="en-US"/>
              <a:pPr>
                <a:defRPr/>
              </a:pPr>
              <a:t>‹#›</a:t>
            </a:fld>
            <a:endParaRPr lang="en-US" altLang="en-US"/>
          </a:p>
        </p:txBody>
      </p:sp>
    </p:spTree>
    <p:extLst>
      <p:ext uri="{BB962C8B-B14F-4D97-AF65-F5344CB8AC3E}">
        <p14:creationId xmlns:p14="http://schemas.microsoft.com/office/powerpoint/2010/main" val="3562031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676EAF5-841B-4EC3-88D4-EEC4175A7159}"/>
              </a:ext>
            </a:extLst>
          </p:cNvPr>
          <p:cNvSpPr>
            <a:spLocks noGrp="1" noChangeArrowheads="1"/>
          </p:cNvSpPr>
          <p:nvPr>
            <p:ph type="dt" sz="half" idx="10"/>
          </p:nvPr>
        </p:nvSpPr>
        <p:spPr>
          <a:ln/>
        </p:spPr>
        <p:txBody>
          <a:bodyPr/>
          <a:lstStyle>
            <a:lvl1pPr>
              <a:defRPr/>
            </a:lvl1pPr>
          </a:lstStyle>
          <a:p>
            <a:pPr>
              <a:defRPr/>
            </a:pPr>
            <a:fld id="{4771C210-17C1-4FA6-97DC-D8A14AD19877}" type="datetimeFigureOut">
              <a:rPr lang="en-US" altLang="en-US"/>
              <a:pPr>
                <a:defRPr/>
              </a:pPr>
              <a:t>4/19/2022</a:t>
            </a:fld>
            <a:endParaRPr lang="en-US" altLang="en-US"/>
          </a:p>
        </p:txBody>
      </p:sp>
      <p:sp>
        <p:nvSpPr>
          <p:cNvPr id="5" name="Rectangle 3">
            <a:extLst>
              <a:ext uri="{FF2B5EF4-FFF2-40B4-BE49-F238E27FC236}">
                <a16:creationId xmlns:a16="http://schemas.microsoft.com/office/drawing/2014/main" id="{774E69A5-765F-4443-B6EC-27EEF76F8C3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92BE11A6-31FB-49C5-A042-2407F2B06CBD}"/>
              </a:ext>
            </a:extLst>
          </p:cNvPr>
          <p:cNvSpPr>
            <a:spLocks noGrp="1" noChangeArrowheads="1"/>
          </p:cNvSpPr>
          <p:nvPr>
            <p:ph type="sldNum" sz="quarter" idx="12"/>
          </p:nvPr>
        </p:nvSpPr>
        <p:spPr>
          <a:ln/>
        </p:spPr>
        <p:txBody>
          <a:bodyPr/>
          <a:lstStyle>
            <a:lvl1pPr>
              <a:defRPr/>
            </a:lvl1pPr>
          </a:lstStyle>
          <a:p>
            <a:pPr>
              <a:defRPr/>
            </a:pPr>
            <a:fld id="{270A818B-64F5-4188-9E15-37F925135497}" type="slidenum">
              <a:rPr lang="en-US" altLang="en-US"/>
              <a:pPr>
                <a:defRPr/>
              </a:pPr>
              <a:t>‹#›</a:t>
            </a:fld>
            <a:endParaRPr lang="en-US" altLang="en-US"/>
          </a:p>
        </p:txBody>
      </p:sp>
    </p:spTree>
    <p:extLst>
      <p:ext uri="{BB962C8B-B14F-4D97-AF65-F5344CB8AC3E}">
        <p14:creationId xmlns:p14="http://schemas.microsoft.com/office/powerpoint/2010/main" val="3190483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FE36E4E-444F-4A2F-ABEC-9EBE15E6936E}"/>
              </a:ext>
            </a:extLst>
          </p:cNvPr>
          <p:cNvSpPr>
            <a:spLocks noGrp="1" noChangeArrowheads="1"/>
          </p:cNvSpPr>
          <p:nvPr>
            <p:ph type="dt" sz="half" idx="10"/>
          </p:nvPr>
        </p:nvSpPr>
        <p:spPr>
          <a:ln/>
        </p:spPr>
        <p:txBody>
          <a:bodyPr/>
          <a:lstStyle>
            <a:lvl1pPr>
              <a:defRPr/>
            </a:lvl1pPr>
          </a:lstStyle>
          <a:p>
            <a:pPr>
              <a:defRPr/>
            </a:pPr>
            <a:fld id="{7D857D0C-8B81-44C8-A379-A30F47A6025E}" type="datetimeFigureOut">
              <a:rPr lang="en-US" altLang="en-US"/>
              <a:pPr>
                <a:defRPr/>
              </a:pPr>
              <a:t>4/19/2022</a:t>
            </a:fld>
            <a:endParaRPr lang="en-US" altLang="en-US"/>
          </a:p>
        </p:txBody>
      </p:sp>
      <p:sp>
        <p:nvSpPr>
          <p:cNvPr id="5" name="Rectangle 3">
            <a:extLst>
              <a:ext uri="{FF2B5EF4-FFF2-40B4-BE49-F238E27FC236}">
                <a16:creationId xmlns:a16="http://schemas.microsoft.com/office/drawing/2014/main" id="{6B788C89-CEC2-460A-920B-10CDA2F077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CE00E55D-FC9B-4DB7-B61A-A969919A4B6D}"/>
              </a:ext>
            </a:extLst>
          </p:cNvPr>
          <p:cNvSpPr>
            <a:spLocks noGrp="1" noChangeArrowheads="1"/>
          </p:cNvSpPr>
          <p:nvPr>
            <p:ph type="sldNum" sz="quarter" idx="12"/>
          </p:nvPr>
        </p:nvSpPr>
        <p:spPr>
          <a:ln/>
        </p:spPr>
        <p:txBody>
          <a:bodyPr/>
          <a:lstStyle>
            <a:lvl1pPr>
              <a:defRPr/>
            </a:lvl1pPr>
          </a:lstStyle>
          <a:p>
            <a:pPr>
              <a:defRPr/>
            </a:pPr>
            <a:fld id="{A78E2423-CD51-46E2-BA22-A21D544956A6}" type="slidenum">
              <a:rPr lang="en-US" altLang="en-US"/>
              <a:pPr>
                <a:defRPr/>
              </a:pPr>
              <a:t>‹#›</a:t>
            </a:fld>
            <a:endParaRPr lang="en-US" altLang="en-US"/>
          </a:p>
        </p:txBody>
      </p:sp>
    </p:spTree>
    <p:extLst>
      <p:ext uri="{BB962C8B-B14F-4D97-AF65-F5344CB8AC3E}">
        <p14:creationId xmlns:p14="http://schemas.microsoft.com/office/powerpoint/2010/main" val="796041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Chart Placeholder 2"/>
          <p:cNvSpPr>
            <a:spLocks noGrp="1"/>
          </p:cNvSpPr>
          <p:nvPr>
            <p:ph type="chart" idx="1"/>
          </p:nvPr>
        </p:nvSpPr>
        <p:spPr>
          <a:xfrm>
            <a:off x="304800" y="685800"/>
            <a:ext cx="11480800" cy="5486400"/>
          </a:xfrm>
        </p:spPr>
        <p:txBody>
          <a:bodyPr/>
          <a:lstStyle/>
          <a:p>
            <a:pPr lvl="0"/>
            <a:r>
              <a:rPr lang="en-US" noProof="0"/>
              <a:t>Click icon to add chart</a:t>
            </a:r>
          </a:p>
        </p:txBody>
      </p:sp>
      <p:sp>
        <p:nvSpPr>
          <p:cNvPr id="4" name="Rectangle 2">
            <a:extLst>
              <a:ext uri="{FF2B5EF4-FFF2-40B4-BE49-F238E27FC236}">
                <a16:creationId xmlns:a16="http://schemas.microsoft.com/office/drawing/2014/main" id="{26A08631-5DFC-424E-897E-8E614D21C7C1}"/>
              </a:ext>
            </a:extLst>
          </p:cNvPr>
          <p:cNvSpPr>
            <a:spLocks noGrp="1" noChangeArrowheads="1"/>
          </p:cNvSpPr>
          <p:nvPr>
            <p:ph type="dt" sz="half" idx="10"/>
          </p:nvPr>
        </p:nvSpPr>
        <p:spPr>
          <a:ln/>
        </p:spPr>
        <p:txBody>
          <a:bodyPr/>
          <a:lstStyle>
            <a:lvl1pPr>
              <a:defRPr/>
            </a:lvl1pPr>
          </a:lstStyle>
          <a:p>
            <a:pPr>
              <a:defRPr/>
            </a:pPr>
            <a:fld id="{37CC7180-BF89-484E-ACB1-DE3CB12ACA43}" type="datetimeFigureOut">
              <a:rPr lang="en-US" altLang="en-US"/>
              <a:pPr>
                <a:defRPr/>
              </a:pPr>
              <a:t>4/19/2022</a:t>
            </a:fld>
            <a:endParaRPr lang="en-US" altLang="en-US"/>
          </a:p>
        </p:txBody>
      </p:sp>
      <p:sp>
        <p:nvSpPr>
          <p:cNvPr id="5" name="Rectangle 3">
            <a:extLst>
              <a:ext uri="{FF2B5EF4-FFF2-40B4-BE49-F238E27FC236}">
                <a16:creationId xmlns:a16="http://schemas.microsoft.com/office/drawing/2014/main" id="{7D24C609-69EE-4DC9-876D-9FF1A78AEF3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F2B4A169-BB2E-46AB-90EF-109183A0ABAC}"/>
              </a:ext>
            </a:extLst>
          </p:cNvPr>
          <p:cNvSpPr>
            <a:spLocks noGrp="1" noChangeArrowheads="1"/>
          </p:cNvSpPr>
          <p:nvPr>
            <p:ph type="sldNum" sz="quarter" idx="12"/>
          </p:nvPr>
        </p:nvSpPr>
        <p:spPr>
          <a:ln/>
        </p:spPr>
        <p:txBody>
          <a:bodyPr/>
          <a:lstStyle>
            <a:lvl1pPr>
              <a:defRPr/>
            </a:lvl1pPr>
          </a:lstStyle>
          <a:p>
            <a:pPr>
              <a:defRPr/>
            </a:pPr>
            <a:fld id="{C8C5B1D5-A0A2-49A2-A58F-D29FB8DD20C7}" type="slidenum">
              <a:rPr lang="en-US" altLang="en-US"/>
              <a:pPr>
                <a:defRPr/>
              </a:pPr>
              <a:t>‹#›</a:t>
            </a:fld>
            <a:endParaRPr lang="en-US" altLang="en-US"/>
          </a:p>
        </p:txBody>
      </p:sp>
    </p:spTree>
    <p:extLst>
      <p:ext uri="{BB962C8B-B14F-4D97-AF65-F5344CB8AC3E}">
        <p14:creationId xmlns:p14="http://schemas.microsoft.com/office/powerpoint/2010/main" val="1285352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Text Placeholder 2"/>
          <p:cNvSpPr>
            <a:spLocks noGrp="1"/>
          </p:cNvSpPr>
          <p:nvPr>
            <p:ph type="body" sz="half" idx="1"/>
          </p:nvPr>
        </p:nvSpPr>
        <p:spPr>
          <a:xfrm>
            <a:off x="304800" y="685800"/>
            <a:ext cx="56388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46800" y="685800"/>
            <a:ext cx="5638800" cy="5486400"/>
          </a:xfrm>
        </p:spPr>
        <p:txBody>
          <a:bodyPr/>
          <a:lstStyle/>
          <a:p>
            <a:pPr lvl="0"/>
            <a:r>
              <a:rPr lang="en-US" noProof="0"/>
              <a:t>Click icon to add online image</a:t>
            </a:r>
          </a:p>
        </p:txBody>
      </p:sp>
      <p:sp>
        <p:nvSpPr>
          <p:cNvPr id="5" name="Rectangle 2">
            <a:extLst>
              <a:ext uri="{FF2B5EF4-FFF2-40B4-BE49-F238E27FC236}">
                <a16:creationId xmlns:a16="http://schemas.microsoft.com/office/drawing/2014/main" id="{44DF45B8-F680-4642-9D9C-70E4037B38B8}"/>
              </a:ext>
            </a:extLst>
          </p:cNvPr>
          <p:cNvSpPr>
            <a:spLocks noGrp="1" noChangeArrowheads="1"/>
          </p:cNvSpPr>
          <p:nvPr>
            <p:ph type="dt" sz="half" idx="10"/>
          </p:nvPr>
        </p:nvSpPr>
        <p:spPr>
          <a:ln/>
        </p:spPr>
        <p:txBody>
          <a:bodyPr/>
          <a:lstStyle>
            <a:lvl1pPr>
              <a:defRPr/>
            </a:lvl1pPr>
          </a:lstStyle>
          <a:p>
            <a:pPr>
              <a:defRPr/>
            </a:pPr>
            <a:fld id="{D4E93AE5-7E88-4C5C-9DAD-FA9335E34FE1}" type="datetimeFigureOut">
              <a:rPr lang="en-US" altLang="en-US"/>
              <a:pPr>
                <a:defRPr/>
              </a:pPr>
              <a:t>4/19/2022</a:t>
            </a:fld>
            <a:endParaRPr lang="en-US" altLang="en-US"/>
          </a:p>
        </p:txBody>
      </p:sp>
      <p:sp>
        <p:nvSpPr>
          <p:cNvPr id="6" name="Rectangle 3">
            <a:extLst>
              <a:ext uri="{FF2B5EF4-FFF2-40B4-BE49-F238E27FC236}">
                <a16:creationId xmlns:a16="http://schemas.microsoft.com/office/drawing/2014/main" id="{99BC7C63-4298-4FF4-9361-899FD551835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23D690F6-7350-42C1-A080-9E5679C01160}"/>
              </a:ext>
            </a:extLst>
          </p:cNvPr>
          <p:cNvSpPr>
            <a:spLocks noGrp="1" noChangeArrowheads="1"/>
          </p:cNvSpPr>
          <p:nvPr>
            <p:ph type="sldNum" sz="quarter" idx="12"/>
          </p:nvPr>
        </p:nvSpPr>
        <p:spPr>
          <a:ln/>
        </p:spPr>
        <p:txBody>
          <a:bodyPr/>
          <a:lstStyle>
            <a:lvl1pPr>
              <a:defRPr/>
            </a:lvl1pPr>
          </a:lstStyle>
          <a:p>
            <a:pPr>
              <a:defRPr/>
            </a:pPr>
            <a:fld id="{F799CF64-8CED-443E-8A0C-8D08F423B00A}" type="slidenum">
              <a:rPr lang="en-US" altLang="en-US"/>
              <a:pPr>
                <a:defRPr/>
              </a:pPr>
              <a:t>‹#›</a:t>
            </a:fld>
            <a:endParaRPr lang="en-US" altLang="en-US"/>
          </a:p>
        </p:txBody>
      </p:sp>
    </p:spTree>
    <p:extLst>
      <p:ext uri="{BB962C8B-B14F-4D97-AF65-F5344CB8AC3E}">
        <p14:creationId xmlns:p14="http://schemas.microsoft.com/office/powerpoint/2010/main" val="4125306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p>
        </p:txBody>
      </p:sp>
      <p:sp>
        <p:nvSpPr>
          <p:cNvPr id="4" name="Date Placeholder 3">
            <a:extLst>
              <a:ext uri="{FF2B5EF4-FFF2-40B4-BE49-F238E27FC236}">
                <a16:creationId xmlns:a16="http://schemas.microsoft.com/office/drawing/2014/main" id="{9DB396B0-BC84-4C50-ABCB-6E6BE8B831C9}"/>
              </a:ext>
            </a:extLst>
          </p:cNvPr>
          <p:cNvSpPr>
            <a:spLocks noGrp="1"/>
          </p:cNvSpPr>
          <p:nvPr>
            <p:ph type="dt" sz="half" idx="10"/>
          </p:nvPr>
        </p:nvSpPr>
        <p:spPr>
          <a:xfrm>
            <a:off x="609600" y="6245225"/>
            <a:ext cx="2844800" cy="476250"/>
          </a:xfr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D812BF10-7A01-413C-B901-ECD008F97E3B}"/>
              </a:ext>
            </a:extLst>
          </p:cNvPr>
          <p:cNvSpPr>
            <a:spLocks noGrp="1"/>
          </p:cNvSpPr>
          <p:nvPr>
            <p:ph type="ftr" sz="quarter" idx="11"/>
          </p:nvPr>
        </p:nvSpPr>
        <p:spPr>
          <a:xfrm>
            <a:off x="4165600" y="6245225"/>
            <a:ext cx="3860800" cy="476250"/>
          </a:xfr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8A02067-2221-443D-8437-83F99E7B9146}"/>
              </a:ext>
            </a:extLst>
          </p:cNvPr>
          <p:cNvSpPr>
            <a:spLocks noGrp="1"/>
          </p:cNvSpPr>
          <p:nvPr>
            <p:ph type="sldNum" sz="quarter" idx="12"/>
          </p:nvPr>
        </p:nvSpPr>
        <p:spPr>
          <a:xfrm>
            <a:off x="8737600" y="6245225"/>
            <a:ext cx="2844800" cy="476250"/>
          </a:xfrm>
        </p:spPr>
        <p:txBody>
          <a:bodyPr/>
          <a:lstStyle>
            <a:lvl1pPr>
              <a:defRPr/>
            </a:lvl1pPr>
          </a:lstStyle>
          <a:p>
            <a:pPr>
              <a:defRPr/>
            </a:pPr>
            <a:fld id="{5AF10609-B588-4D47-97E7-2EF7FE5BCAB6}" type="slidenum">
              <a:rPr lang="en-US" altLang="en-US"/>
              <a:pPr>
                <a:defRPr/>
              </a:pPr>
              <a:t>‹#›</a:t>
            </a:fld>
            <a:endParaRPr lang="en-US" altLang="en-US"/>
          </a:p>
        </p:txBody>
      </p:sp>
    </p:spTree>
    <p:extLst>
      <p:ext uri="{BB962C8B-B14F-4D97-AF65-F5344CB8AC3E}">
        <p14:creationId xmlns:p14="http://schemas.microsoft.com/office/powerpoint/2010/main" val="17211760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591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781B8B7-71CC-4955-849C-2361320CB65B}"/>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1" hangingPunct="1">
              <a:defRPr sz="1400">
                <a:latin typeface="Times New Roman" panose="02020603050405020304" pitchFamily="18" charset="0"/>
                <a:ea typeface="PMingLiU" panose="02020500000000000000" pitchFamily="18" charset="-120"/>
              </a:defRPr>
            </a:lvl1pPr>
          </a:lstStyle>
          <a:p>
            <a:pPr>
              <a:defRPr/>
            </a:pPr>
            <a:fld id="{143C99B1-0FF4-48A1-A9BE-F011335527CD}" type="datetimeFigureOut">
              <a:rPr lang="en-US" altLang="en-US"/>
              <a:pPr>
                <a:defRPr/>
              </a:pPr>
              <a:t>4/19/2022</a:t>
            </a:fld>
            <a:endParaRPr lang="en-US" altLang="en-US"/>
          </a:p>
        </p:txBody>
      </p:sp>
      <p:sp>
        <p:nvSpPr>
          <p:cNvPr id="1027" name="Rectangle 3">
            <a:extLst>
              <a:ext uri="{FF2B5EF4-FFF2-40B4-BE49-F238E27FC236}">
                <a16:creationId xmlns:a16="http://schemas.microsoft.com/office/drawing/2014/main" id="{94A46681-CCE9-415E-A360-20EB8C4061C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1" hangingPunct="1">
              <a:defRPr sz="1400">
                <a:latin typeface="Times New Roman" panose="02020603050405020304" pitchFamily="18" charset="0"/>
                <a:ea typeface="PMingLiU" panose="02020500000000000000" pitchFamily="18" charset="-120"/>
              </a:defRPr>
            </a:lvl1pPr>
          </a:lstStyle>
          <a:p>
            <a:pPr>
              <a:defRPr/>
            </a:pPr>
            <a:endParaRPr lang="en-US" altLang="en-US"/>
          </a:p>
        </p:txBody>
      </p:sp>
      <p:sp>
        <p:nvSpPr>
          <p:cNvPr id="1028" name="Rectangle 4">
            <a:extLst>
              <a:ext uri="{FF2B5EF4-FFF2-40B4-BE49-F238E27FC236}">
                <a16:creationId xmlns:a16="http://schemas.microsoft.com/office/drawing/2014/main" id="{4A91665D-5936-49D9-AE6B-9A283B15F27A}"/>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sz="1400">
                <a:latin typeface="Times New Roman" panose="02020603050405020304" pitchFamily="18" charset="0"/>
                <a:ea typeface="PMingLiU" panose="02020500000000000000" pitchFamily="18" charset="-120"/>
              </a:defRPr>
            </a:lvl1pPr>
          </a:lstStyle>
          <a:p>
            <a:pPr>
              <a:defRPr/>
            </a:pPr>
            <a:fld id="{8022F8FF-CC19-4E9F-AB30-7825BFB420C4}" type="slidenum">
              <a:rPr lang="en-US" altLang="en-US"/>
              <a:pPr>
                <a:defRPr/>
              </a:pPr>
              <a:t>‹#›</a:t>
            </a:fld>
            <a:endParaRPr lang="en-US" altLang="en-US"/>
          </a:p>
        </p:txBody>
      </p:sp>
      <p:sp>
        <p:nvSpPr>
          <p:cNvPr id="1029" name="Rectangle 5">
            <a:extLst>
              <a:ext uri="{FF2B5EF4-FFF2-40B4-BE49-F238E27FC236}">
                <a16:creationId xmlns:a16="http://schemas.microsoft.com/office/drawing/2014/main" id="{5BC0CB09-F2A1-4D1B-A945-DBEC00887FB3}"/>
              </a:ext>
            </a:extLst>
          </p:cNvPr>
          <p:cNvSpPr>
            <a:spLocks noGrp="1" noChangeArrowheads="1"/>
          </p:cNvSpPr>
          <p:nvPr>
            <p:ph type="title"/>
          </p:nvPr>
        </p:nvSpPr>
        <p:spPr bwMode="auto">
          <a:xfrm>
            <a:off x="0" y="0"/>
            <a:ext cx="1198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a:t>Slide Title</a:t>
            </a:r>
          </a:p>
        </p:txBody>
      </p:sp>
      <p:sp>
        <p:nvSpPr>
          <p:cNvPr id="1030" name="Rectangle 6">
            <a:extLst>
              <a:ext uri="{FF2B5EF4-FFF2-40B4-BE49-F238E27FC236}">
                <a16:creationId xmlns:a16="http://schemas.microsoft.com/office/drawing/2014/main" id="{EF347B4C-2A6D-43BC-9C40-7196489B00C4}"/>
              </a:ext>
            </a:extLst>
          </p:cNvPr>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a:t>Body Text</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31" name="Line 7">
            <a:extLst>
              <a:ext uri="{FF2B5EF4-FFF2-40B4-BE49-F238E27FC236}">
                <a16:creationId xmlns:a16="http://schemas.microsoft.com/office/drawing/2014/main" id="{50CD4DBB-9333-4B9E-992C-28B92F5DCCF3}"/>
              </a:ext>
            </a:extLst>
          </p:cNvPr>
          <p:cNvSpPr>
            <a:spLocks noChangeShapeType="1"/>
          </p:cNvSpPr>
          <p:nvPr/>
        </p:nvSpPr>
        <p:spPr bwMode="auto">
          <a:xfrm>
            <a:off x="304800" y="533400"/>
            <a:ext cx="1168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32" name="Rectangle 8">
            <a:extLst>
              <a:ext uri="{FF2B5EF4-FFF2-40B4-BE49-F238E27FC236}">
                <a16:creationId xmlns:a16="http://schemas.microsoft.com/office/drawing/2014/main" id="{9D9F49DD-234D-41AE-A0A9-A8685CABE391}"/>
              </a:ext>
            </a:extLst>
          </p:cNvPr>
          <p:cNvSpPr>
            <a:spLocks noChangeArrowheads="1"/>
          </p:cNvSpPr>
          <p:nvPr/>
        </p:nvSpPr>
        <p:spPr bwMode="auto">
          <a:xfrm>
            <a:off x="7543800" y="6368213"/>
            <a:ext cx="4354511" cy="369974"/>
          </a:xfrm>
          <a:prstGeom prst="rect">
            <a:avLst/>
          </a:prstGeom>
          <a:noFill/>
          <a:ln>
            <a:noFill/>
          </a:ln>
        </p:spPr>
        <p:txBody>
          <a:bodyPr wrap="square" lIns="92075" tIns="46038" rIns="92075" bIns="46038">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zh-TW" dirty="0">
                <a:ea typeface="PMingLiU" panose="02020500000000000000" pitchFamily="18" charset="-120"/>
              </a:rPr>
              <a:t>Panel Data Analysis: Office Star - </a:t>
            </a:r>
            <a:fld id="{07E15D0E-98F2-4382-88EB-39E48404898F}" type="slidenum">
              <a:rPr lang="en-US" altLang="zh-TW" smtClean="0">
                <a:ea typeface="PMingLiU" panose="02020500000000000000" pitchFamily="18" charset="-120"/>
              </a:rPr>
              <a:pPr eaLnBrk="1" hangingPunct="1">
                <a:defRPr/>
              </a:pPr>
              <a:t>‹#›</a:t>
            </a:fld>
            <a:endParaRPr lang="en-US" altLang="zh-TW" dirty="0">
              <a:ea typeface="PMingLiU" panose="02020500000000000000" pitchFamily="18" charset="-120"/>
            </a:endParaRPr>
          </a:p>
        </p:txBody>
      </p:sp>
      <p:sp>
        <p:nvSpPr>
          <p:cNvPr id="1033" name="Rectangle 9">
            <a:extLst>
              <a:ext uri="{FF2B5EF4-FFF2-40B4-BE49-F238E27FC236}">
                <a16:creationId xmlns:a16="http://schemas.microsoft.com/office/drawing/2014/main" id="{205BEAE0-95C3-4009-AA39-303BACAC4902}"/>
              </a:ext>
            </a:extLst>
          </p:cNvPr>
          <p:cNvSpPr>
            <a:spLocks noChangeArrowheads="1"/>
          </p:cNvSpPr>
          <p:nvPr/>
        </p:nvSpPr>
        <p:spPr bwMode="auto">
          <a:xfrm>
            <a:off x="203200" y="6553200"/>
            <a:ext cx="4151313" cy="307975"/>
          </a:xfrm>
          <a:prstGeom prst="rect">
            <a:avLst/>
          </a:prstGeom>
          <a:noFill/>
          <a:ln>
            <a:noFill/>
          </a:ln>
        </p:spPr>
        <p:txBody>
          <a:bodyPr lIns="92075" tIns="46038" rIns="92075" bIns="46038">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zh-TW" altLang="en-US" sz="1400" dirty="0">
                <a:ea typeface="新細明體" panose="02020500000000000000" pitchFamily="18" charset="-120"/>
              </a:rPr>
              <a:t> </a:t>
            </a:r>
            <a:r>
              <a:rPr lang="en-US" altLang="zh-TW" sz="1400" dirty="0">
                <a:ea typeface="新細明體" panose="02020500000000000000" pitchFamily="18" charset="-120"/>
              </a:rPr>
              <a:t>Minder Chen,  2022</a:t>
            </a:r>
          </a:p>
        </p:txBody>
      </p:sp>
    </p:spTree>
    <p:extLst>
      <p:ext uri="{BB962C8B-B14F-4D97-AF65-F5344CB8AC3E}">
        <p14:creationId xmlns:p14="http://schemas.microsoft.com/office/powerpoint/2010/main" val="501495648"/>
      </p:ext>
    </p:extLst>
  </p:cSld>
  <p:clrMap bg1="lt1" tx1="dk1" bg2="lt2" tx2="dk2" accent1="accent1" accent2="accent2" accent3="accent3" accent4="accent4" accent5="accent5" accent6="accent6" hlink="hlink" folHlink="folHlink"/>
  <p:sldLayoutIdLst>
    <p:sldLayoutId id="2335186122" r:id="rId1"/>
    <p:sldLayoutId id="2335186123" r:id="rId2"/>
    <p:sldLayoutId id="2335186124" r:id="rId3"/>
    <p:sldLayoutId id="2335186125" r:id="rId4"/>
    <p:sldLayoutId id="2335186126" r:id="rId5"/>
    <p:sldLayoutId id="2335186127" r:id="rId6"/>
    <p:sldLayoutId id="2335186128" r:id="rId7"/>
    <p:sldLayoutId id="2335186129" r:id="rId8"/>
    <p:sldLayoutId id="2335186130" r:id="rId9"/>
    <p:sldLayoutId id="2335186131" r:id="rId10"/>
    <p:sldLayoutId id="2335186132" r:id="rId11"/>
    <p:sldLayoutId id="2335186133" r:id="rId12"/>
    <p:sldLayoutId id="2335186134" r:id="rId13"/>
    <p:sldLayoutId id="2335186135" r:id="rId14"/>
    <p:sldLayoutId id="2335186136" r:id="rId15"/>
  </p:sldLayoutIdLst>
  <p:txStyles>
    <p:titleStyle>
      <a:lvl1pPr algn="ctr" rtl="0" eaLnBrk="1" fontAlgn="base" hangingPunct="1">
        <a:lnSpc>
          <a:spcPct val="90000"/>
        </a:lnSpc>
        <a:spcBef>
          <a:spcPct val="0"/>
        </a:spcBef>
        <a:spcAft>
          <a:spcPct val="0"/>
        </a:spcAft>
        <a:defRPr sz="3200" b="1" i="1">
          <a:solidFill>
            <a:schemeClr val="tx2"/>
          </a:solidFill>
          <a:latin typeface="+mj-lt"/>
          <a:ea typeface="+mj-ea"/>
          <a:cs typeface="+mj-cs"/>
        </a:defRPr>
      </a:lvl1pPr>
      <a:lvl2pPr algn="ctr" rtl="0" eaLnBrk="1" fontAlgn="base" hangingPunct="1">
        <a:lnSpc>
          <a:spcPct val="90000"/>
        </a:lnSpc>
        <a:spcBef>
          <a:spcPct val="0"/>
        </a:spcBef>
        <a:spcAft>
          <a:spcPct val="0"/>
        </a:spcAft>
        <a:defRPr sz="3200" b="1" i="1">
          <a:solidFill>
            <a:schemeClr val="tx2"/>
          </a:solidFill>
          <a:latin typeface="Arial" pitchFamily="34" charset="0"/>
        </a:defRPr>
      </a:lvl2pPr>
      <a:lvl3pPr algn="ctr" rtl="0" eaLnBrk="1" fontAlgn="base" hangingPunct="1">
        <a:lnSpc>
          <a:spcPct val="90000"/>
        </a:lnSpc>
        <a:spcBef>
          <a:spcPct val="0"/>
        </a:spcBef>
        <a:spcAft>
          <a:spcPct val="0"/>
        </a:spcAft>
        <a:defRPr sz="3200" b="1" i="1">
          <a:solidFill>
            <a:schemeClr val="tx2"/>
          </a:solidFill>
          <a:latin typeface="Arial" pitchFamily="34" charset="0"/>
        </a:defRPr>
      </a:lvl3pPr>
      <a:lvl4pPr algn="ctr" rtl="0" eaLnBrk="1" fontAlgn="base" hangingPunct="1">
        <a:lnSpc>
          <a:spcPct val="90000"/>
        </a:lnSpc>
        <a:spcBef>
          <a:spcPct val="0"/>
        </a:spcBef>
        <a:spcAft>
          <a:spcPct val="0"/>
        </a:spcAft>
        <a:defRPr sz="3200" b="1" i="1">
          <a:solidFill>
            <a:schemeClr val="tx2"/>
          </a:solidFill>
          <a:latin typeface="Arial" pitchFamily="34" charset="0"/>
        </a:defRPr>
      </a:lvl4pPr>
      <a:lvl5pPr algn="ctr" rtl="0" eaLnBrk="1" fontAlgn="base" hangingPunct="1">
        <a:lnSpc>
          <a:spcPct val="90000"/>
        </a:lnSpc>
        <a:spcBef>
          <a:spcPct val="0"/>
        </a:spcBef>
        <a:spcAft>
          <a:spcPct val="0"/>
        </a:spcAft>
        <a:defRPr sz="3200" b="1" i="1">
          <a:solidFill>
            <a:schemeClr val="tx2"/>
          </a:solidFill>
          <a:latin typeface="Arial" pitchFamily="34" charset="0"/>
        </a:defRPr>
      </a:lvl5pPr>
      <a:lvl6pPr marL="457200" algn="ctr" rtl="0" eaLnBrk="1" fontAlgn="base" hangingPunct="1">
        <a:lnSpc>
          <a:spcPct val="90000"/>
        </a:lnSpc>
        <a:spcBef>
          <a:spcPct val="0"/>
        </a:spcBef>
        <a:spcAft>
          <a:spcPct val="0"/>
        </a:spcAft>
        <a:defRPr sz="3200" b="1" i="1">
          <a:solidFill>
            <a:schemeClr val="tx2"/>
          </a:solidFill>
          <a:latin typeface="Arial" pitchFamily="34" charset="0"/>
        </a:defRPr>
      </a:lvl6pPr>
      <a:lvl7pPr marL="914400" algn="ctr" rtl="0" eaLnBrk="1" fontAlgn="base" hangingPunct="1">
        <a:lnSpc>
          <a:spcPct val="90000"/>
        </a:lnSpc>
        <a:spcBef>
          <a:spcPct val="0"/>
        </a:spcBef>
        <a:spcAft>
          <a:spcPct val="0"/>
        </a:spcAft>
        <a:defRPr sz="3200" b="1" i="1">
          <a:solidFill>
            <a:schemeClr val="tx2"/>
          </a:solidFill>
          <a:latin typeface="Arial" pitchFamily="34" charset="0"/>
        </a:defRPr>
      </a:lvl7pPr>
      <a:lvl8pPr marL="1371600" algn="ctr" rtl="0" eaLnBrk="1" fontAlgn="base" hangingPunct="1">
        <a:lnSpc>
          <a:spcPct val="90000"/>
        </a:lnSpc>
        <a:spcBef>
          <a:spcPct val="0"/>
        </a:spcBef>
        <a:spcAft>
          <a:spcPct val="0"/>
        </a:spcAft>
        <a:defRPr sz="3200" b="1" i="1">
          <a:solidFill>
            <a:schemeClr val="tx2"/>
          </a:solidFill>
          <a:latin typeface="Arial" pitchFamily="34" charset="0"/>
        </a:defRPr>
      </a:lvl8pPr>
      <a:lvl9pPr marL="1828800" algn="ctr" rtl="0" eaLnBrk="1" fontAlgn="base" hangingPunct="1">
        <a:lnSpc>
          <a:spcPct val="90000"/>
        </a:lnSpc>
        <a:spcBef>
          <a:spcPct val="0"/>
        </a:spcBef>
        <a:spcAft>
          <a:spcPct val="0"/>
        </a:spcAft>
        <a:defRPr sz="3200" b="1" i="1">
          <a:solidFill>
            <a:schemeClr val="tx2"/>
          </a:solidFill>
          <a:latin typeface="Arial" pitchFamily="34" charset="0"/>
        </a:defRPr>
      </a:lvl9pPr>
    </p:titleStyle>
    <p:bodyStyle>
      <a:lvl1pPr marL="285750" indent="-285750" algn="l" rtl="0" eaLnBrk="1" fontAlgn="base" hangingPunct="1">
        <a:lnSpc>
          <a:spcPct val="90000"/>
        </a:lnSpc>
        <a:spcBef>
          <a:spcPct val="30000"/>
        </a:spcBef>
        <a:spcAft>
          <a:spcPct val="0"/>
        </a:spcAft>
        <a:buSzPct val="100000"/>
        <a:buChar char="•"/>
        <a:defRPr sz="2800" b="1">
          <a:solidFill>
            <a:schemeClr val="tx1"/>
          </a:solidFill>
          <a:latin typeface="+mn-lt"/>
          <a:ea typeface="+mn-ea"/>
          <a:cs typeface="+mn-cs"/>
        </a:defRPr>
      </a:lvl1pPr>
      <a:lvl2pPr marL="857250" indent="-400050" algn="l" rtl="0" eaLnBrk="1" fontAlgn="base" hangingPunct="1">
        <a:lnSpc>
          <a:spcPct val="90000"/>
        </a:lnSpc>
        <a:spcBef>
          <a:spcPct val="30000"/>
        </a:spcBef>
        <a:spcAft>
          <a:spcPct val="0"/>
        </a:spcAft>
        <a:buSzPct val="100000"/>
        <a:buChar char="–"/>
        <a:defRPr sz="2400" b="1">
          <a:solidFill>
            <a:schemeClr val="tx1"/>
          </a:solidFill>
          <a:latin typeface="+mn-lt"/>
        </a:defRPr>
      </a:lvl2pPr>
      <a:lvl3pPr marL="1200150" indent="-228600" algn="l" rtl="0" eaLnBrk="1" fontAlgn="base" hangingPunct="1">
        <a:lnSpc>
          <a:spcPct val="90000"/>
        </a:lnSpc>
        <a:spcBef>
          <a:spcPct val="30000"/>
        </a:spcBef>
        <a:spcAft>
          <a:spcPct val="0"/>
        </a:spcAft>
        <a:buSzPct val="100000"/>
        <a:buChar char="»"/>
        <a:defRPr sz="2000" b="1">
          <a:solidFill>
            <a:schemeClr val="tx1"/>
          </a:solidFill>
          <a:latin typeface="+mn-lt"/>
        </a:defRPr>
      </a:lvl3pPr>
      <a:lvl4pPr marL="1543050" indent="-171450" algn="l" rtl="0" eaLnBrk="1" fontAlgn="base" hangingPunct="1">
        <a:lnSpc>
          <a:spcPct val="90000"/>
        </a:lnSpc>
        <a:spcBef>
          <a:spcPct val="30000"/>
        </a:spcBef>
        <a:spcAft>
          <a:spcPct val="0"/>
        </a:spcAft>
        <a:buSzPct val="100000"/>
        <a:buChar char="•"/>
        <a:defRPr sz="1600" b="1">
          <a:solidFill>
            <a:schemeClr val="tx1"/>
          </a:solidFill>
          <a:latin typeface="+mn-lt"/>
        </a:defRPr>
      </a:lvl4pPr>
      <a:lvl5pPr marL="2000250" indent="-171450" algn="l" rtl="0" eaLnBrk="1" fontAlgn="base" hangingPunct="1">
        <a:lnSpc>
          <a:spcPct val="90000"/>
        </a:lnSpc>
        <a:spcBef>
          <a:spcPct val="30000"/>
        </a:spcBef>
        <a:spcAft>
          <a:spcPct val="0"/>
        </a:spcAft>
        <a:buSzPct val="100000"/>
        <a:buChar char="–"/>
        <a:defRPr sz="1600" b="1">
          <a:solidFill>
            <a:schemeClr val="tx1"/>
          </a:solidFill>
          <a:latin typeface="+mn-lt"/>
        </a:defRPr>
      </a:lvl5pPr>
      <a:lvl6pPr marL="2457450" indent="-171450" algn="l" rtl="0" eaLnBrk="1" fontAlgn="base" hangingPunct="1">
        <a:lnSpc>
          <a:spcPct val="90000"/>
        </a:lnSpc>
        <a:spcBef>
          <a:spcPct val="30000"/>
        </a:spcBef>
        <a:spcAft>
          <a:spcPct val="0"/>
        </a:spcAft>
        <a:buSzPct val="100000"/>
        <a:buChar char="–"/>
        <a:defRPr sz="1600" b="1">
          <a:solidFill>
            <a:schemeClr val="tx1"/>
          </a:solidFill>
          <a:latin typeface="+mn-lt"/>
        </a:defRPr>
      </a:lvl6pPr>
      <a:lvl7pPr marL="2914650" indent="-171450" algn="l" rtl="0" eaLnBrk="1" fontAlgn="base" hangingPunct="1">
        <a:lnSpc>
          <a:spcPct val="90000"/>
        </a:lnSpc>
        <a:spcBef>
          <a:spcPct val="30000"/>
        </a:spcBef>
        <a:spcAft>
          <a:spcPct val="0"/>
        </a:spcAft>
        <a:buSzPct val="100000"/>
        <a:buChar char="–"/>
        <a:defRPr sz="1600" b="1">
          <a:solidFill>
            <a:schemeClr val="tx1"/>
          </a:solidFill>
          <a:latin typeface="+mn-lt"/>
        </a:defRPr>
      </a:lvl7pPr>
      <a:lvl8pPr marL="3371850" indent="-171450" algn="l" rtl="0" eaLnBrk="1" fontAlgn="base" hangingPunct="1">
        <a:lnSpc>
          <a:spcPct val="90000"/>
        </a:lnSpc>
        <a:spcBef>
          <a:spcPct val="30000"/>
        </a:spcBef>
        <a:spcAft>
          <a:spcPct val="0"/>
        </a:spcAft>
        <a:buSzPct val="100000"/>
        <a:buChar char="–"/>
        <a:defRPr sz="1600" b="1">
          <a:solidFill>
            <a:schemeClr val="tx1"/>
          </a:solidFill>
          <a:latin typeface="+mn-lt"/>
        </a:defRPr>
      </a:lvl8pPr>
      <a:lvl9pPr marL="3829050" indent="-171450" algn="l" rtl="0" eaLnBrk="1" fontAlgn="base" hangingPunct="1">
        <a:lnSpc>
          <a:spcPct val="90000"/>
        </a:lnSpc>
        <a:spcBef>
          <a:spcPct val="30000"/>
        </a:spcBef>
        <a:spcAft>
          <a:spcPct val="0"/>
        </a:spcAft>
        <a:buSzPct val="100000"/>
        <a:buChar char="–"/>
        <a:defRPr sz="1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s://towardsdatascience.com/understanding-boxplots-5e2df7bcbd51"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F428IA1XDxA" TargetMode="External"/><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hyperlink" Target="https://www.princeton.edu/~otorres/Panel101.pdf"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hyperlink" Target="https://statisticsbyjim.com/glossary/p-value/" TargetMode="External"/><Relationship Id="rId2" Type="http://schemas.openxmlformats.org/officeDocument/2006/relationships/hyperlink" Target="https://statisticsbyjim.com/glossary/alternative-hypothesis/" TargetMode="External"/><Relationship Id="rId1" Type="http://schemas.openxmlformats.org/officeDocument/2006/relationships/slideLayout" Target="../slideLayouts/slideLayout15.xml"/><Relationship Id="rId6" Type="http://schemas.openxmlformats.org/officeDocument/2006/relationships/hyperlink" Target="https://en.wikipedia.org/wiki/Durbin%E2%80%93Wu%E2%80%93Hausman_test" TargetMode="External"/><Relationship Id="rId5" Type="http://schemas.openxmlformats.org/officeDocument/2006/relationships/hyperlink" Target="https://www.statisticshowto.com/hausman-test/" TargetMode="External"/><Relationship Id="rId4" Type="http://schemas.openxmlformats.org/officeDocument/2006/relationships/hyperlink" Target="https://statisticsbyjim.com/glossary/significance-level/"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hyperlink" Target="https://support.minitab.com/en-us/minitab-express/1/help-and-how-to/modeling-statistics/regression/how-to/multiple-regression/interpret-the-results/key-results/" TargetMode="Externa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hyperlink" Target="https://www.statology.org/pearson-correlation-coefficient/" TargetMode="External"/><Relationship Id="rId2" Type="http://schemas.openxmlformats.org/officeDocument/2006/relationships/hyperlink" Target="https://www.statology.org/how-to-read-a-correlation-matrix/" TargetMode="Externa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statology.org/how-to-read-a-correlation-matrix/" TargetMode="External"/><Relationship Id="rId2" Type="http://schemas.openxmlformats.org/officeDocument/2006/relationships/image" Target="../media/image12.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6286500"/>
          <a:chOff x="0" y="0"/>
          <a:chExt cx="9144000" cy="6286500"/>
        </a:xfrm>
      </p:grpSpPr>
      <p:graphicFrame>
        <p:nvGraphicFramePr>
          <p:cNvPr id="7" name="Table 6"/>
          <p:cNvGraphicFramePr>
            <a:graphicFrameLocks noGrp="1"/>
          </p:cNvGraphicFramePr>
          <p:nvPr/>
        </p:nvGraphicFramePr>
        <p:xfrm>
          <a:off x="1524000" y="1"/>
          <a:ext cx="9144000" cy="1000125"/>
        </p:xfrm>
        <a:graphic>
          <a:graphicData uri="http://schemas.openxmlformats.org/drawingml/2006/table">
            <a:tbl>
              <a:tblPr firstRow="1" bandRow="1"/>
              <a:tblGrid>
                <a:gridCol w="9144000">
                  <a:extLst>
                    <a:ext uri="{9D8B030D-6E8A-4147-A177-3AD203B41FA5}">
                      <a16:colId xmlns:a16="http://schemas.microsoft.com/office/drawing/2014/main" val="20000"/>
                    </a:ext>
                  </a:extLst>
                </a:gridCol>
              </a:tblGrid>
              <a:tr h="1000125">
                <a:tc>
                  <a:txBody>
                    <a:bodyPr/>
                    <a:lstStyle/>
                    <a:p>
                      <a:pPr marL="0" marR="0" lvl="0" indent="0" algn="l" fontAlgn="base">
                        <a:lnSpc>
                          <a:spcPct val="100000"/>
                        </a:lnSpc>
                      </a:pPr>
                      <a:endParaRPr/>
                    </a:p>
                  </a:txBody>
                  <a:tcPr marL="0" marR="0" marT="0" marB="0">
                    <a:lnL w="12700" cap="flat" cmpd="sng" algn="ctr">
                      <a:solidFill>
                        <a:srgbClr val="000000">
                          <a:alpha val="100000"/>
                        </a:srgbClr>
                      </a:solidFill>
                      <a:prstDash val="solid"/>
                      <a:round/>
                      <a:headEnd type="none" w="med" len="med"/>
                      <a:tailEnd type="none" w="med" len="med"/>
                    </a:lnL>
                    <a:lnR w="12700" cap="flat" cmpd="sng" algn="ctr">
                      <a:solidFill>
                        <a:srgbClr val="000000">
                          <a:alpha val="100000"/>
                        </a:srgbClr>
                      </a:solidFill>
                      <a:prstDash val="solid"/>
                      <a:round/>
                      <a:headEnd type="none" w="med" len="med"/>
                      <a:tailEnd type="none" w="med" len="med"/>
                    </a:lnR>
                    <a:lnT w="12700" cap="flat" cmpd="sng" algn="ctr">
                      <a:solidFill>
                        <a:srgbClr val="000000">
                          <a:alpha val="100000"/>
                        </a:srgbClr>
                      </a:solidFill>
                      <a:prstDash val="solid"/>
                      <a:round/>
                      <a:headEnd type="none" w="med" len="med"/>
                      <a:tailEnd type="none" w="med" len="med"/>
                    </a:lnT>
                    <a:lnB w="12700" cap="flat" cmpd="sng"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gradFill>
                      <a:gsLst>
                        <a:gs pos="0">
                          <a:srgbClr val="31859C">
                            <a:alpha val="100000"/>
                          </a:srgbClr>
                        </a:gs>
                        <a:gs pos="100000">
                          <a:srgbClr val="31859C">
                            <a:alpha val="100000"/>
                          </a:srgbClr>
                        </a:gs>
                      </a:gsLst>
                      <a:lin ang="0" scaled="0"/>
                    </a:gradFill>
                  </a:tcPr>
                </a:tc>
                <a:extLst>
                  <a:ext uri="{0D108BD9-81ED-4DB2-BD59-A6C34878D82A}">
                    <a16:rowId xmlns:a16="http://schemas.microsoft.com/office/drawing/2014/main" val="10000"/>
                  </a:ext>
                </a:extLst>
              </a:tr>
            </a:tbl>
          </a:graphicData>
        </a:graphic>
      </p:graphicFrame>
      <p:pic>
        <p:nvPicPr>
          <p:cNvPr id="2" name="DecisiveSystem" descr="DecisiveSystem"/>
          <p:cNvPicPr>
            <a:picLocks noChangeAspect="1"/>
          </p:cNvPicPr>
          <p:nvPr/>
        </p:nvPicPr>
        <p:blipFill>
          <a:blip r:embed="rId2"/>
          <a:stretch>
            <a:fillRect/>
          </a:stretch>
        </p:blipFill>
        <p:spPr>
          <a:xfrm>
            <a:off x="1714500" y="190501"/>
            <a:ext cx="1600200" cy="638175"/>
          </a:xfrm>
          <a:prstGeom prst="rect">
            <a:avLst/>
          </a:prstGeom>
        </p:spPr>
      </p:pic>
      <p:sp>
        <p:nvSpPr>
          <p:cNvPr id="3" name="TextBox 2"/>
          <p:cNvSpPr txBox="1"/>
          <p:nvPr/>
        </p:nvSpPr>
        <p:spPr>
          <a:xfrm>
            <a:off x="1697171" y="1371600"/>
            <a:ext cx="7620000" cy="1292662"/>
          </a:xfrm>
          <a:prstGeom prst="rect">
            <a:avLst/>
          </a:prstGeom>
          <a:noFill/>
        </p:spPr>
        <p:txBody>
          <a:bodyPr lIns="91440" tIns="45720" rIns="91440" bIns="45720" rtlCol="0">
            <a:spAutoFit/>
          </a:bodyPr>
          <a:lstStyle/>
          <a:p>
            <a:pPr fontAlgn="base"/>
            <a:br>
              <a:rPr dirty="0"/>
            </a:br>
            <a:r>
              <a:rPr lang="en-US" sz="2400" b="1" dirty="0" err="1">
                <a:solidFill>
                  <a:srgbClr val="205564">
                    <a:alpha val="100000"/>
                  </a:srgbClr>
                </a:solidFill>
                <a:latin typeface="Cambria"/>
              </a:rPr>
              <a:t>Enginius</a:t>
            </a:r>
            <a:br>
              <a:rPr dirty="0"/>
            </a:br>
            <a:r>
              <a:rPr lang="en-US" sz="3600" b="1" dirty="0">
                <a:solidFill>
                  <a:srgbClr val="222222">
                    <a:alpha val="100000"/>
                  </a:srgbClr>
                </a:solidFill>
                <a:latin typeface="Cambria"/>
              </a:rPr>
              <a:t>Panel Regression</a:t>
            </a:r>
          </a:p>
        </p:txBody>
      </p:sp>
      <p:cxnSp>
        <p:nvCxnSpPr>
          <p:cNvPr id="4" name="Straight Connector 3"/>
          <p:cNvCxnSpPr/>
          <p:nvPr/>
        </p:nvCxnSpPr>
        <p:spPr>
          <a:xfrm>
            <a:off x="1678121" y="2752725"/>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5" name="TextBox 4"/>
          <p:cNvSpPr txBox="1"/>
          <p:nvPr/>
        </p:nvSpPr>
        <p:spPr>
          <a:xfrm>
            <a:off x="1678121" y="2943226"/>
            <a:ext cx="7620000" cy="584775"/>
          </a:xfrm>
          <a:prstGeom prst="rect">
            <a:avLst/>
          </a:prstGeom>
          <a:noFill/>
        </p:spPr>
        <p:txBody>
          <a:bodyPr lIns="91440" tIns="45720" rIns="91440" bIns="45720" rtlCol="0">
            <a:spAutoFit/>
          </a:bodyPr>
          <a:lstStyle/>
          <a:p>
            <a:pPr fontAlgn="base"/>
            <a:r>
              <a:rPr lang="en-US" sz="1400">
                <a:solidFill>
                  <a:srgbClr val="000000">
                    <a:alpha val="100000"/>
                  </a:srgbClr>
                </a:solidFill>
                <a:latin typeface="Calibri"/>
              </a:rPr>
              <a:t>Minder Chen, CSU Channel Islands</a:t>
            </a:r>
            <a:br/>
            <a:endParaRPr/>
          </a:p>
        </p:txBody>
      </p:sp>
      <p:sp>
        <p:nvSpPr>
          <p:cNvPr id="6" name="TextBox 5"/>
          <p:cNvSpPr txBox="1"/>
          <p:nvPr/>
        </p:nvSpPr>
        <p:spPr>
          <a:xfrm>
            <a:off x="1678121" y="3705226"/>
            <a:ext cx="7620000" cy="538609"/>
          </a:xfrm>
          <a:prstGeom prst="rect">
            <a:avLst/>
          </a:prstGeom>
          <a:noFill/>
        </p:spPr>
        <p:txBody>
          <a:bodyPr lIns="91440" tIns="45720" rIns="91440" bIns="45720" rtlCol="0">
            <a:spAutoFit/>
          </a:bodyPr>
          <a:lstStyle/>
          <a:p>
            <a:pPr fontAlgn="base"/>
            <a:r>
              <a:rPr lang="en-US" sz="1100">
                <a:solidFill>
                  <a:srgbClr val="595959">
                    <a:alpha val="100000"/>
                  </a:srgbClr>
                </a:solidFill>
                <a:latin typeface="Calibri"/>
              </a:rPr>
              <a:t>Copyright (c) 2022, DecisionPro Inc.</a:t>
            </a:r>
            <a:b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BE8BB-A084-466C-90A9-2D44617311AD}"/>
              </a:ext>
            </a:extLst>
          </p:cNvPr>
          <p:cNvSpPr>
            <a:spLocks noGrp="1"/>
          </p:cNvSpPr>
          <p:nvPr>
            <p:ph type="title"/>
          </p:nvPr>
        </p:nvSpPr>
        <p:spPr/>
        <p:txBody>
          <a:bodyPr/>
          <a:lstStyle/>
          <a:p>
            <a:r>
              <a:rPr lang="en-US" dirty="0"/>
              <a:t>Panel Regression Input Data</a:t>
            </a:r>
          </a:p>
        </p:txBody>
      </p:sp>
      <p:graphicFrame>
        <p:nvGraphicFramePr>
          <p:cNvPr id="4" name="Content Placeholder 3">
            <a:extLst>
              <a:ext uri="{FF2B5EF4-FFF2-40B4-BE49-F238E27FC236}">
                <a16:creationId xmlns:a16="http://schemas.microsoft.com/office/drawing/2014/main" id="{9354DCC0-E01A-4B18-BD69-215C0BDF66DC}"/>
              </a:ext>
            </a:extLst>
          </p:cNvPr>
          <p:cNvGraphicFramePr>
            <a:graphicFrameLocks noGrp="1"/>
          </p:cNvGraphicFramePr>
          <p:nvPr>
            <p:ph idx="1"/>
            <p:extLst>
              <p:ext uri="{D42A27DB-BD31-4B8C-83A1-F6EECF244321}">
                <p14:modId xmlns:p14="http://schemas.microsoft.com/office/powerpoint/2010/main" val="3011200561"/>
              </p:ext>
            </p:extLst>
          </p:nvPr>
        </p:nvGraphicFramePr>
        <p:xfrm>
          <a:off x="166819" y="1617135"/>
          <a:ext cx="11988802" cy="3992880"/>
        </p:xfrm>
        <a:graphic>
          <a:graphicData uri="http://schemas.openxmlformats.org/drawingml/2006/table">
            <a:tbl>
              <a:tblPr>
                <a:tableStyleId>{16D9F66E-5EB9-4882-86FB-DCBF35E3C3E4}</a:tableStyleId>
              </a:tblPr>
              <a:tblGrid>
                <a:gridCol w="823781">
                  <a:extLst>
                    <a:ext uri="{9D8B030D-6E8A-4147-A177-3AD203B41FA5}">
                      <a16:colId xmlns:a16="http://schemas.microsoft.com/office/drawing/2014/main" val="229445204"/>
                    </a:ext>
                  </a:extLst>
                </a:gridCol>
                <a:gridCol w="2362200">
                  <a:extLst>
                    <a:ext uri="{9D8B030D-6E8A-4147-A177-3AD203B41FA5}">
                      <a16:colId xmlns:a16="http://schemas.microsoft.com/office/drawing/2014/main" val="771774962"/>
                    </a:ext>
                  </a:extLst>
                </a:gridCol>
                <a:gridCol w="1676400">
                  <a:extLst>
                    <a:ext uri="{9D8B030D-6E8A-4147-A177-3AD203B41FA5}">
                      <a16:colId xmlns:a16="http://schemas.microsoft.com/office/drawing/2014/main" val="7474720"/>
                    </a:ext>
                  </a:extLst>
                </a:gridCol>
                <a:gridCol w="1768594">
                  <a:extLst>
                    <a:ext uri="{9D8B030D-6E8A-4147-A177-3AD203B41FA5}">
                      <a16:colId xmlns:a16="http://schemas.microsoft.com/office/drawing/2014/main" val="3483790445"/>
                    </a:ext>
                  </a:extLst>
                </a:gridCol>
                <a:gridCol w="1167051">
                  <a:extLst>
                    <a:ext uri="{9D8B030D-6E8A-4147-A177-3AD203B41FA5}">
                      <a16:colId xmlns:a16="http://schemas.microsoft.com/office/drawing/2014/main" val="1503850444"/>
                    </a:ext>
                  </a:extLst>
                </a:gridCol>
                <a:gridCol w="1560155">
                  <a:extLst>
                    <a:ext uri="{9D8B030D-6E8A-4147-A177-3AD203B41FA5}">
                      <a16:colId xmlns:a16="http://schemas.microsoft.com/office/drawing/2014/main" val="2972949851"/>
                    </a:ext>
                  </a:extLst>
                </a:gridCol>
                <a:gridCol w="914400">
                  <a:extLst>
                    <a:ext uri="{9D8B030D-6E8A-4147-A177-3AD203B41FA5}">
                      <a16:colId xmlns:a16="http://schemas.microsoft.com/office/drawing/2014/main" val="881537565"/>
                    </a:ext>
                  </a:extLst>
                </a:gridCol>
                <a:gridCol w="1716221">
                  <a:extLst>
                    <a:ext uri="{9D8B030D-6E8A-4147-A177-3AD203B41FA5}">
                      <a16:colId xmlns:a16="http://schemas.microsoft.com/office/drawing/2014/main" val="2468517254"/>
                    </a:ext>
                  </a:extLst>
                </a:gridCol>
              </a:tblGrid>
              <a:tr h="180975">
                <a:tc>
                  <a:txBody>
                    <a:bodyPr/>
                    <a:lstStyle/>
                    <a:p>
                      <a:pPr algn="l" fontAlgn="b"/>
                      <a:r>
                        <a:rPr lang="en-US" sz="1800" b="1" u="none" strike="noStrike">
                          <a:effectLst/>
                        </a:rPr>
                        <a:t>ID</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b="1" u="none" strike="noStrike">
                          <a:effectLst/>
                        </a:rPr>
                        <a:t>Keyword</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b="1" u="none" strike="noStrike">
                          <a:effectLst/>
                        </a:rPr>
                        <a:t>Campaign</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b="1" u="none" strike="noStrike">
                          <a:effectLst/>
                        </a:rPr>
                        <a:t>Impressions</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b="1" u="none" strike="noStrike">
                          <a:effectLst/>
                        </a:rPr>
                        <a:t>Clicks</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b="1" u="none" strike="noStrike">
                          <a:effectLst/>
                        </a:rPr>
                        <a:t>Conversions</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b="1" u="none" strike="noStrike">
                          <a:effectLst/>
                        </a:rPr>
                        <a:t>Cost</a:t>
                      </a:r>
                      <a:endParaRPr lang="en-US" sz="18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800" b="1" u="none" strike="noStrike" dirty="0">
                          <a:effectLst/>
                        </a:rPr>
                        <a:t>Avg Position</a:t>
                      </a:r>
                      <a:endParaRPr lang="en-US" sz="1800" b="1"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4291231222"/>
                  </a:ext>
                </a:extLst>
              </a:tr>
              <a:tr h="180975">
                <a:tc>
                  <a:txBody>
                    <a:bodyPr/>
                    <a:lstStyle/>
                    <a:p>
                      <a:pPr algn="l" fontAlgn="b"/>
                      <a:r>
                        <a:rPr lang="en-US" sz="1100" u="none" strike="noStrike">
                          <a:effectLst/>
                        </a:rPr>
                        <a:t>1</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121956</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2674</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107</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6,012.00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154141813"/>
                  </a:ext>
                </a:extLst>
              </a:tr>
              <a:tr h="180975">
                <a:tc>
                  <a:txBody>
                    <a:bodyPr/>
                    <a:lstStyle/>
                    <a:p>
                      <a:pPr algn="l" fontAlgn="b"/>
                      <a:r>
                        <a:rPr lang="en-US" sz="1100" u="none" strike="noStrike">
                          <a:effectLst/>
                        </a:rPr>
                        <a:t>2</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128464</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2233</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88</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5,139.00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dirty="0">
                          <a:effectLst/>
                        </a:rPr>
                        <a:t>1</a:t>
                      </a:r>
                      <a:endParaRPr lang="en-US" sz="11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046642690"/>
                  </a:ext>
                </a:extLst>
              </a:tr>
              <a:tr h="180975">
                <a:tc>
                  <a:txBody>
                    <a:bodyPr/>
                    <a:lstStyle/>
                    <a:p>
                      <a:pPr algn="l" fontAlgn="b"/>
                      <a:r>
                        <a:rPr lang="en-US" sz="1100" u="none" strike="noStrike">
                          <a:effectLst/>
                        </a:rPr>
                        <a:t>3</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157355</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3734</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101</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5,170.00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974356740"/>
                  </a:ext>
                </a:extLst>
              </a:tr>
              <a:tr h="180975">
                <a:tc>
                  <a:txBody>
                    <a:bodyPr/>
                    <a:lstStyle/>
                    <a:p>
                      <a:pPr algn="l" fontAlgn="b"/>
                      <a:r>
                        <a:rPr lang="en-US" sz="1100" u="none" strike="noStrike">
                          <a:effectLst/>
                        </a:rPr>
                        <a:t>4</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129973</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3536</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117</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5,878.00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883494965"/>
                  </a:ext>
                </a:extLst>
              </a:tr>
              <a:tr h="180975">
                <a:tc>
                  <a:txBody>
                    <a:bodyPr/>
                    <a:lstStyle/>
                    <a:p>
                      <a:pPr algn="l" fontAlgn="b"/>
                      <a:r>
                        <a:rPr lang="en-US" sz="1100" u="none" strike="noStrike">
                          <a:effectLst/>
                        </a:rPr>
                        <a:t>5</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5</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149434</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3251</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102</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4,877.00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3790827032"/>
                  </a:ext>
                </a:extLst>
              </a:tr>
              <a:tr h="180975">
                <a:tc>
                  <a:txBody>
                    <a:bodyPr/>
                    <a:lstStyle/>
                    <a:p>
                      <a:pPr algn="l" fontAlgn="b"/>
                      <a:r>
                        <a:rPr lang="en-US" sz="1100" u="none" strike="noStrike">
                          <a:effectLst/>
                        </a:rPr>
                        <a:t>6</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6</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139025</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3354</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78</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4,469.00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243720969"/>
                  </a:ext>
                </a:extLst>
              </a:tr>
              <a:tr h="180975">
                <a:tc>
                  <a:txBody>
                    <a:bodyPr/>
                    <a:lstStyle/>
                    <a:p>
                      <a:pPr algn="l" fontAlgn="b"/>
                      <a:r>
                        <a:rPr lang="en-US" sz="1100" u="none" strike="noStrike">
                          <a:effectLst/>
                        </a:rPr>
                        <a:t>7</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dirty="0">
                          <a:effectLst/>
                        </a:rPr>
                        <a:t>7</a:t>
                      </a:r>
                      <a:endParaRPr lang="en-US" sz="1100" b="0" i="0" u="none" strike="noStrike" dirty="0">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173001</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3869</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123</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5,825.00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698626105"/>
                  </a:ext>
                </a:extLst>
              </a:tr>
              <a:tr h="180975">
                <a:tc>
                  <a:txBody>
                    <a:bodyPr/>
                    <a:lstStyle/>
                    <a:p>
                      <a:pPr algn="l" fontAlgn="b"/>
                      <a:r>
                        <a:rPr lang="en-US" sz="1100" u="none" strike="noStrike">
                          <a:effectLst/>
                        </a:rPr>
                        <a:t>8</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8</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164582</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5047</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80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7,398.00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1.112</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4044842655"/>
                  </a:ext>
                </a:extLst>
              </a:tr>
              <a:tr h="180975">
                <a:tc>
                  <a:txBody>
                    <a:bodyPr/>
                    <a:lstStyle/>
                    <a:p>
                      <a:pPr algn="l" fontAlgn="b"/>
                      <a:r>
                        <a:rPr lang="en-US" sz="1100" u="none" strike="noStrike">
                          <a:effectLst/>
                        </a:rPr>
                        <a:t>9</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9</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149489</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4575</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150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6,312.00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02414927"/>
                  </a:ext>
                </a:extLst>
              </a:tr>
              <a:tr h="180975">
                <a:tc>
                  <a:txBody>
                    <a:bodyPr/>
                    <a:lstStyle/>
                    <a:p>
                      <a:pPr algn="l" fontAlgn="b"/>
                      <a:r>
                        <a:rPr lang="en-US" sz="1100" u="none" strike="noStrike">
                          <a:effectLst/>
                        </a:rPr>
                        <a:t>10</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132480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4344</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117</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5,701.00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1966359934"/>
                  </a:ext>
                </a:extLst>
              </a:tr>
              <a:tr h="180975">
                <a:tc>
                  <a:txBody>
                    <a:bodyPr/>
                    <a:lstStyle/>
                    <a:p>
                      <a:pPr algn="l" fontAlgn="b"/>
                      <a:r>
                        <a:rPr lang="en-US" sz="1100" u="none" strike="noStrike">
                          <a:effectLst/>
                        </a:rPr>
                        <a:t>11</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125699</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2386</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87</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4,603.00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979451136"/>
                  </a:ext>
                </a:extLst>
              </a:tr>
              <a:tr h="180975">
                <a:tc>
                  <a:txBody>
                    <a:bodyPr/>
                    <a:lstStyle/>
                    <a:p>
                      <a:pPr algn="l" fontAlgn="b"/>
                      <a:r>
                        <a:rPr lang="en-US" sz="1100" u="none" strike="noStrike">
                          <a:effectLst/>
                        </a:rPr>
                        <a:t>12</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12</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129135</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2290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43</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4,940.00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2025252367"/>
                  </a:ext>
                </a:extLst>
              </a:tr>
              <a:tr h="180975">
                <a:tc>
                  <a:txBody>
                    <a:bodyPr/>
                    <a:lstStyle/>
                    <a:p>
                      <a:pPr algn="l" fontAlgn="b"/>
                      <a:r>
                        <a:rPr lang="en-US" sz="1100" u="none" strike="noStrike">
                          <a:effectLst/>
                        </a:rPr>
                        <a:t>13</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 coupons</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39049</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1988</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7</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3,174.00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1.241</a:t>
                      </a:r>
                      <a:endParaRPr lang="en-US" sz="1100" b="0" i="0" u="none" strike="noStrike">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963016161"/>
                  </a:ext>
                </a:extLst>
              </a:tr>
              <a:tr h="180975">
                <a:tc>
                  <a:txBody>
                    <a:bodyPr/>
                    <a:lstStyle/>
                    <a:p>
                      <a:pPr algn="l" fontAlgn="b"/>
                      <a:r>
                        <a:rPr lang="en-US" sz="1100" u="none" strike="noStrike">
                          <a:effectLst/>
                        </a:rPr>
                        <a:t>14</a:t>
                      </a:r>
                      <a:endParaRPr lang="en-US" sz="1100" b="1"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office star coupons</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2</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54057</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4457</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35</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a:effectLst/>
                        </a:rPr>
                        <a:t>11,204.00</a:t>
                      </a:r>
                      <a:endParaRPr lang="en-US" sz="1100" b="0" i="0" u="none" strike="noStrike">
                        <a:solidFill>
                          <a:srgbClr val="000000"/>
                        </a:solidFill>
                        <a:effectLst/>
                        <a:latin typeface="Calibri" panose="020F0502020204030204" pitchFamily="34" charset="0"/>
                      </a:endParaRPr>
                    </a:p>
                  </a:txBody>
                  <a:tcPr marL="45720" marR="45720" anchor="b"/>
                </a:tc>
                <a:tc>
                  <a:txBody>
                    <a:bodyPr/>
                    <a:lstStyle/>
                    <a:p>
                      <a:pPr algn="ctr" fontAlgn="b"/>
                      <a:r>
                        <a:rPr lang="en-US" sz="1100" u="none" strike="noStrike" dirty="0">
                          <a:effectLst/>
                        </a:rPr>
                        <a:t>1.306</a:t>
                      </a:r>
                      <a:endParaRPr lang="en-US" sz="1100" b="0" i="0" u="none" strike="noStrike" dirty="0">
                        <a:solidFill>
                          <a:srgbClr val="000000"/>
                        </a:solidFill>
                        <a:effectLst/>
                        <a:latin typeface="Calibri" panose="020F0502020204030204" pitchFamily="34" charset="0"/>
                      </a:endParaRPr>
                    </a:p>
                  </a:txBody>
                  <a:tcPr marL="45720" marR="45720" anchor="b"/>
                </a:tc>
                <a:extLst>
                  <a:ext uri="{0D108BD9-81ED-4DB2-BD59-A6C34878D82A}">
                    <a16:rowId xmlns:a16="http://schemas.microsoft.com/office/drawing/2014/main" val="941204487"/>
                  </a:ext>
                </a:extLst>
              </a:tr>
            </a:tbl>
          </a:graphicData>
        </a:graphic>
      </p:graphicFrame>
      <p:sp>
        <p:nvSpPr>
          <p:cNvPr id="5" name="TextBox 4">
            <a:extLst>
              <a:ext uri="{FF2B5EF4-FFF2-40B4-BE49-F238E27FC236}">
                <a16:creationId xmlns:a16="http://schemas.microsoft.com/office/drawing/2014/main" id="{A0BF2DC2-4775-4432-B4DC-28A3255E53EF}"/>
              </a:ext>
            </a:extLst>
          </p:cNvPr>
          <p:cNvSpPr txBox="1"/>
          <p:nvPr/>
        </p:nvSpPr>
        <p:spPr>
          <a:xfrm>
            <a:off x="242857" y="5715000"/>
            <a:ext cx="11077904" cy="830997"/>
          </a:xfrm>
          <a:prstGeom prst="rect">
            <a:avLst/>
          </a:prstGeom>
          <a:noFill/>
        </p:spPr>
        <p:txBody>
          <a:bodyPr wrap="none" rtlCol="0">
            <a:spAutoFit/>
          </a:bodyPr>
          <a:lstStyle/>
          <a:p>
            <a:r>
              <a:rPr lang="en-US" sz="2400" dirty="0"/>
              <a:t>There are 18 campaigns.  Each campaign may use a different set of keywords.  </a:t>
            </a:r>
          </a:p>
          <a:p>
            <a:r>
              <a:rPr lang="en-US" sz="2400" dirty="0"/>
              <a:t>Sometimes, only one keyword  </a:t>
            </a:r>
            <a:r>
              <a:rPr lang="en-US" sz="2400" dirty="0">
                <a:sym typeface="Wingdings" panose="05000000000000000000" pitchFamily="2" charset="2"/>
              </a:rPr>
              <a:t> </a:t>
            </a:r>
            <a:r>
              <a:rPr lang="en-US" sz="2400" b="1" dirty="0">
                <a:sym typeface="Wingdings" panose="05000000000000000000" pitchFamily="2" charset="2"/>
              </a:rPr>
              <a:t>Imbalance Panel Data</a:t>
            </a:r>
            <a:endParaRPr lang="en-US" sz="2400" b="1" dirty="0"/>
          </a:p>
        </p:txBody>
      </p:sp>
      <p:sp>
        <p:nvSpPr>
          <p:cNvPr id="3" name="TextBox 2">
            <a:extLst>
              <a:ext uri="{FF2B5EF4-FFF2-40B4-BE49-F238E27FC236}">
                <a16:creationId xmlns:a16="http://schemas.microsoft.com/office/drawing/2014/main" id="{D87D230C-B53C-4343-9CE7-5244F37C555D}"/>
              </a:ext>
            </a:extLst>
          </p:cNvPr>
          <p:cNvSpPr txBox="1"/>
          <p:nvPr/>
        </p:nvSpPr>
        <p:spPr>
          <a:xfrm>
            <a:off x="3429000" y="651446"/>
            <a:ext cx="1787669" cy="923330"/>
          </a:xfrm>
          <a:prstGeom prst="rect">
            <a:avLst/>
          </a:prstGeom>
          <a:noFill/>
        </p:spPr>
        <p:txBody>
          <a:bodyPr wrap="none" rtlCol="0">
            <a:spAutoFit/>
          </a:bodyPr>
          <a:lstStyle/>
          <a:p>
            <a:r>
              <a:rPr lang="en-US" b="1" dirty="0"/>
              <a:t>Replication or </a:t>
            </a:r>
          </a:p>
          <a:p>
            <a:r>
              <a:rPr lang="en-US" b="1" dirty="0"/>
              <a:t>Time Variable </a:t>
            </a:r>
          </a:p>
          <a:p>
            <a:r>
              <a:rPr lang="en-US" b="1" dirty="0"/>
              <a:t>(Month)</a:t>
            </a:r>
          </a:p>
        </p:txBody>
      </p:sp>
      <p:sp>
        <p:nvSpPr>
          <p:cNvPr id="6" name="TextBox 5">
            <a:extLst>
              <a:ext uri="{FF2B5EF4-FFF2-40B4-BE49-F238E27FC236}">
                <a16:creationId xmlns:a16="http://schemas.microsoft.com/office/drawing/2014/main" id="{97E600A4-5250-49FA-A307-29087B360615}"/>
              </a:ext>
            </a:extLst>
          </p:cNvPr>
          <p:cNvSpPr txBox="1"/>
          <p:nvPr/>
        </p:nvSpPr>
        <p:spPr>
          <a:xfrm>
            <a:off x="1143000" y="1142818"/>
            <a:ext cx="2198102" cy="369332"/>
          </a:xfrm>
          <a:prstGeom prst="rect">
            <a:avLst/>
          </a:prstGeom>
          <a:noFill/>
        </p:spPr>
        <p:txBody>
          <a:bodyPr wrap="none" rtlCol="0">
            <a:spAutoFit/>
          </a:bodyPr>
          <a:lstStyle/>
          <a:p>
            <a:r>
              <a:rPr lang="en-US" b="1" dirty="0"/>
              <a:t>Panel Variable (ID)</a:t>
            </a:r>
          </a:p>
        </p:txBody>
      </p:sp>
      <p:sp>
        <p:nvSpPr>
          <p:cNvPr id="7" name="TextBox 6">
            <a:extLst>
              <a:ext uri="{FF2B5EF4-FFF2-40B4-BE49-F238E27FC236}">
                <a16:creationId xmlns:a16="http://schemas.microsoft.com/office/drawing/2014/main" id="{212688E3-5678-4AB8-939A-CD461C8311DB}"/>
              </a:ext>
            </a:extLst>
          </p:cNvPr>
          <p:cNvSpPr txBox="1"/>
          <p:nvPr/>
        </p:nvSpPr>
        <p:spPr>
          <a:xfrm>
            <a:off x="10363199" y="638385"/>
            <a:ext cx="1787669" cy="923330"/>
          </a:xfrm>
          <a:prstGeom prst="rect">
            <a:avLst/>
          </a:prstGeom>
          <a:noFill/>
        </p:spPr>
        <p:txBody>
          <a:bodyPr wrap="square" rtlCol="0">
            <a:spAutoFit/>
          </a:bodyPr>
          <a:lstStyle/>
          <a:p>
            <a:r>
              <a:rPr lang="en-US" b="1" dirty="0"/>
              <a:t>Target/</a:t>
            </a:r>
          </a:p>
          <a:p>
            <a:r>
              <a:rPr lang="en-US" b="1" dirty="0"/>
              <a:t>Dependent</a:t>
            </a:r>
          </a:p>
          <a:p>
            <a:r>
              <a:rPr lang="en-US" b="1" dirty="0"/>
              <a:t>Variable</a:t>
            </a:r>
          </a:p>
        </p:txBody>
      </p:sp>
    </p:spTree>
    <p:extLst>
      <p:ext uri="{BB962C8B-B14F-4D97-AF65-F5344CB8AC3E}">
        <p14:creationId xmlns:p14="http://schemas.microsoft.com/office/powerpoint/2010/main" val="3480326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065B-F583-457F-89A2-5E9819916EF9}"/>
              </a:ext>
            </a:extLst>
          </p:cNvPr>
          <p:cNvSpPr>
            <a:spLocks noGrp="1"/>
          </p:cNvSpPr>
          <p:nvPr>
            <p:ph type="title"/>
          </p:nvPr>
        </p:nvSpPr>
        <p:spPr/>
        <p:txBody>
          <a:bodyPr/>
          <a:lstStyle/>
          <a:p>
            <a:r>
              <a:rPr lang="en-US" dirty="0" err="1"/>
              <a:t>OfficeStar's</a:t>
            </a:r>
            <a:r>
              <a:rPr lang="en-US" dirty="0"/>
              <a:t> Sample Data </a:t>
            </a:r>
          </a:p>
        </p:txBody>
      </p:sp>
      <p:pic>
        <p:nvPicPr>
          <p:cNvPr id="5" name="Picture 4">
            <a:extLst>
              <a:ext uri="{FF2B5EF4-FFF2-40B4-BE49-F238E27FC236}">
                <a16:creationId xmlns:a16="http://schemas.microsoft.com/office/drawing/2014/main" id="{482A3FA4-BBAD-43E9-BC09-72661E5232FD}"/>
              </a:ext>
            </a:extLst>
          </p:cNvPr>
          <p:cNvPicPr>
            <a:picLocks noChangeAspect="1"/>
          </p:cNvPicPr>
          <p:nvPr/>
        </p:nvPicPr>
        <p:blipFill>
          <a:blip r:embed="rId2"/>
          <a:stretch>
            <a:fillRect/>
          </a:stretch>
        </p:blipFill>
        <p:spPr>
          <a:xfrm>
            <a:off x="0" y="1116057"/>
            <a:ext cx="12192000" cy="4625886"/>
          </a:xfrm>
          <a:prstGeom prst="rect">
            <a:avLst/>
          </a:prstGeom>
        </p:spPr>
      </p:pic>
      <p:sp>
        <p:nvSpPr>
          <p:cNvPr id="4" name="TextBox 3">
            <a:extLst>
              <a:ext uri="{FF2B5EF4-FFF2-40B4-BE49-F238E27FC236}">
                <a16:creationId xmlns:a16="http://schemas.microsoft.com/office/drawing/2014/main" id="{DD6E9DB3-E6D8-413B-9C7D-114D1D61546A}"/>
              </a:ext>
            </a:extLst>
          </p:cNvPr>
          <p:cNvSpPr txBox="1"/>
          <p:nvPr/>
        </p:nvSpPr>
        <p:spPr>
          <a:xfrm flipH="1">
            <a:off x="6918854" y="900158"/>
            <a:ext cx="4417283" cy="400110"/>
          </a:xfrm>
          <a:prstGeom prst="rect">
            <a:avLst/>
          </a:prstGeom>
          <a:noFill/>
        </p:spPr>
        <p:txBody>
          <a:bodyPr wrap="square" rtlCol="0">
            <a:spAutoFit/>
          </a:bodyPr>
          <a:lstStyle/>
          <a:p>
            <a:r>
              <a:rPr lang="en-US" sz="2000" b="1" dirty="0"/>
              <a:t>(Multiple observations over time)</a:t>
            </a:r>
          </a:p>
        </p:txBody>
      </p:sp>
      <p:sp>
        <p:nvSpPr>
          <p:cNvPr id="6" name="TextBox 5">
            <a:extLst>
              <a:ext uri="{FF2B5EF4-FFF2-40B4-BE49-F238E27FC236}">
                <a16:creationId xmlns:a16="http://schemas.microsoft.com/office/drawing/2014/main" id="{B19C944A-872C-447F-B7CE-226FF15D6AC7}"/>
              </a:ext>
            </a:extLst>
          </p:cNvPr>
          <p:cNvSpPr txBox="1"/>
          <p:nvPr/>
        </p:nvSpPr>
        <p:spPr>
          <a:xfrm flipH="1">
            <a:off x="4880798" y="892980"/>
            <a:ext cx="1164402" cy="400110"/>
          </a:xfrm>
          <a:prstGeom prst="rect">
            <a:avLst/>
          </a:prstGeom>
          <a:noFill/>
        </p:spPr>
        <p:txBody>
          <a:bodyPr wrap="square" rtlCol="0">
            <a:spAutoFit/>
          </a:bodyPr>
          <a:lstStyle/>
          <a:p>
            <a:r>
              <a:rPr lang="en-US" sz="2000" b="1" dirty="0"/>
              <a:t>(Entity)</a:t>
            </a:r>
          </a:p>
        </p:txBody>
      </p:sp>
    </p:spTree>
    <p:extLst>
      <p:ext uri="{BB962C8B-B14F-4D97-AF65-F5344CB8AC3E}">
        <p14:creationId xmlns:p14="http://schemas.microsoft.com/office/powerpoint/2010/main" val="3585510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BD9BD-9326-4C54-864A-E67216B966DE}"/>
              </a:ext>
            </a:extLst>
          </p:cNvPr>
          <p:cNvSpPr>
            <a:spLocks noGrp="1"/>
          </p:cNvSpPr>
          <p:nvPr>
            <p:ph type="title"/>
          </p:nvPr>
        </p:nvSpPr>
        <p:spPr/>
        <p:txBody>
          <a:bodyPr/>
          <a:lstStyle/>
          <a:p>
            <a:r>
              <a:rPr lang="en-US" dirty="0"/>
              <a:t>Keywords Used</a:t>
            </a:r>
          </a:p>
        </p:txBody>
      </p:sp>
      <p:graphicFrame>
        <p:nvGraphicFramePr>
          <p:cNvPr id="4" name="Content Placeholder 3">
            <a:extLst>
              <a:ext uri="{FF2B5EF4-FFF2-40B4-BE49-F238E27FC236}">
                <a16:creationId xmlns:a16="http://schemas.microsoft.com/office/drawing/2014/main" id="{80DAE0B5-1F88-4C0D-A09D-331B6C3B3127}"/>
              </a:ext>
            </a:extLst>
          </p:cNvPr>
          <p:cNvGraphicFramePr>
            <a:graphicFrameLocks noGrp="1"/>
          </p:cNvGraphicFramePr>
          <p:nvPr>
            <p:ph idx="1"/>
            <p:extLst>
              <p:ext uri="{D42A27DB-BD31-4B8C-83A1-F6EECF244321}">
                <p14:modId xmlns:p14="http://schemas.microsoft.com/office/powerpoint/2010/main" val="2774531380"/>
              </p:ext>
            </p:extLst>
          </p:nvPr>
        </p:nvGraphicFramePr>
        <p:xfrm>
          <a:off x="1219200" y="838200"/>
          <a:ext cx="5340350" cy="5029198"/>
        </p:xfrm>
        <a:graphic>
          <a:graphicData uri="http://schemas.openxmlformats.org/drawingml/2006/table">
            <a:tbl>
              <a:tblPr>
                <a:tableStyleId>{125E5076-3810-47DD-B79F-674D7AD40C01}</a:tableStyleId>
              </a:tblPr>
              <a:tblGrid>
                <a:gridCol w="5340350">
                  <a:extLst>
                    <a:ext uri="{9D8B030D-6E8A-4147-A177-3AD203B41FA5}">
                      <a16:colId xmlns:a16="http://schemas.microsoft.com/office/drawing/2014/main" val="2690690550"/>
                    </a:ext>
                  </a:extLst>
                </a:gridCol>
              </a:tblGrid>
              <a:tr h="485413">
                <a:tc>
                  <a:txBody>
                    <a:bodyPr/>
                    <a:lstStyle/>
                    <a:p>
                      <a:pPr marL="457200" lvl="1" indent="0" algn="l" fontAlgn="b">
                        <a:buFont typeface="+mj-lt"/>
                        <a:buNone/>
                      </a:pPr>
                      <a:r>
                        <a:rPr lang="en-US" sz="2400" u="none" strike="noStrike" dirty="0">
                          <a:effectLst/>
                        </a:rPr>
                        <a:t>office star</a:t>
                      </a:r>
                      <a:endParaRPr lang="en-US" sz="24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422454778"/>
                  </a:ext>
                </a:extLst>
              </a:tr>
              <a:tr h="485413">
                <a:tc>
                  <a:txBody>
                    <a:bodyPr/>
                    <a:lstStyle/>
                    <a:p>
                      <a:pPr marL="457200" lvl="1" indent="0" algn="l" fontAlgn="b">
                        <a:buFont typeface="+mj-lt"/>
                        <a:buNone/>
                      </a:pPr>
                      <a:r>
                        <a:rPr lang="en-US" sz="2400" u="none" strike="noStrike">
                          <a:effectLst/>
                        </a:rPr>
                        <a:t>office star coupons</a:t>
                      </a:r>
                      <a:endParaRPr lang="en-US" sz="2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888940466"/>
                  </a:ext>
                </a:extLst>
              </a:tr>
              <a:tr h="572947">
                <a:tc>
                  <a:txBody>
                    <a:bodyPr/>
                    <a:lstStyle/>
                    <a:p>
                      <a:pPr marL="457200" lvl="1" indent="0" algn="l" fontAlgn="b">
                        <a:buFont typeface="+mj-lt"/>
                        <a:buNone/>
                      </a:pPr>
                      <a:r>
                        <a:rPr lang="en-US" sz="2400" u="none" strike="noStrike">
                          <a:effectLst/>
                        </a:rPr>
                        <a:t>nearest office supplies store</a:t>
                      </a:r>
                      <a:endParaRPr lang="en-US" sz="2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595329103"/>
                  </a:ext>
                </a:extLst>
              </a:tr>
              <a:tr h="485413">
                <a:tc>
                  <a:txBody>
                    <a:bodyPr/>
                    <a:lstStyle/>
                    <a:p>
                      <a:pPr marL="457200" lvl="1" indent="0" algn="l" fontAlgn="b">
                        <a:buFont typeface="+mj-lt"/>
                        <a:buNone/>
                      </a:pPr>
                      <a:r>
                        <a:rPr lang="en-US" sz="2400" u="none" strike="noStrike">
                          <a:effectLst/>
                        </a:rPr>
                        <a:t>best office supplies</a:t>
                      </a:r>
                      <a:endParaRPr lang="en-US" sz="2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094703896"/>
                  </a:ext>
                </a:extLst>
              </a:tr>
              <a:tr h="485413">
                <a:tc>
                  <a:txBody>
                    <a:bodyPr/>
                    <a:lstStyle/>
                    <a:p>
                      <a:pPr marL="457200" lvl="1" indent="0" algn="l" fontAlgn="b">
                        <a:buFont typeface="+mj-lt"/>
                        <a:buNone/>
                      </a:pPr>
                      <a:r>
                        <a:rPr lang="en-US" sz="2400" u="none" strike="noStrike" dirty="0" err="1">
                          <a:effectLst/>
                        </a:rPr>
                        <a:t>bestbuy</a:t>
                      </a:r>
                      <a:endParaRPr lang="en-US" sz="24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382952410"/>
                  </a:ext>
                </a:extLst>
              </a:tr>
              <a:tr h="485413">
                <a:tc>
                  <a:txBody>
                    <a:bodyPr/>
                    <a:lstStyle/>
                    <a:p>
                      <a:pPr marL="457200" lvl="1" indent="0" algn="l" fontAlgn="b">
                        <a:buFont typeface="+mj-lt"/>
                        <a:buNone/>
                      </a:pPr>
                      <a:r>
                        <a:rPr lang="en-US" sz="2400" u="none" strike="noStrike">
                          <a:effectLst/>
                        </a:rPr>
                        <a:t>office supplies</a:t>
                      </a:r>
                      <a:endParaRPr lang="en-US" sz="2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2577205371"/>
                  </a:ext>
                </a:extLst>
              </a:tr>
              <a:tr h="572947">
                <a:tc>
                  <a:txBody>
                    <a:bodyPr/>
                    <a:lstStyle/>
                    <a:p>
                      <a:pPr marL="457200" lvl="1" indent="0" algn="l" fontAlgn="b">
                        <a:buFont typeface="+mj-lt"/>
                        <a:buNone/>
                      </a:pPr>
                      <a:r>
                        <a:rPr lang="en-US" sz="2400" u="none" strike="noStrike">
                          <a:effectLst/>
                        </a:rPr>
                        <a:t>consumer electronics</a:t>
                      </a:r>
                      <a:endParaRPr lang="en-US" sz="2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3565160344"/>
                  </a:ext>
                </a:extLst>
              </a:tr>
              <a:tr h="485413">
                <a:tc>
                  <a:txBody>
                    <a:bodyPr/>
                    <a:lstStyle/>
                    <a:p>
                      <a:pPr marL="457200" lvl="1" indent="0" algn="l" fontAlgn="b">
                        <a:buFont typeface="+mj-lt"/>
                        <a:buNone/>
                      </a:pPr>
                      <a:r>
                        <a:rPr lang="en-US" sz="2400" u="none" strike="noStrike">
                          <a:effectLst/>
                        </a:rPr>
                        <a:t>laptop shop</a:t>
                      </a:r>
                      <a:endParaRPr lang="en-US" sz="2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042933597"/>
                  </a:ext>
                </a:extLst>
              </a:tr>
              <a:tr h="485413">
                <a:tc>
                  <a:txBody>
                    <a:bodyPr/>
                    <a:lstStyle/>
                    <a:p>
                      <a:pPr marL="457200" lvl="1" indent="0" algn="l" fontAlgn="b">
                        <a:buFont typeface="+mj-lt"/>
                        <a:buNone/>
                      </a:pPr>
                      <a:r>
                        <a:rPr lang="en-US" sz="2400" u="none" strike="noStrike">
                          <a:effectLst/>
                        </a:rPr>
                        <a:t>nearest office store</a:t>
                      </a:r>
                      <a:endParaRPr lang="en-US" sz="2400" b="0" i="0" u="none" strike="noStrike">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1778562772"/>
                  </a:ext>
                </a:extLst>
              </a:tr>
              <a:tr h="485413">
                <a:tc>
                  <a:txBody>
                    <a:bodyPr/>
                    <a:lstStyle/>
                    <a:p>
                      <a:pPr marL="457200" lvl="1" indent="0" algn="l" fontAlgn="b">
                        <a:buFont typeface="+mj-lt"/>
                        <a:buNone/>
                      </a:pPr>
                      <a:r>
                        <a:rPr lang="en-US" sz="2400" u="none" strike="noStrike" dirty="0">
                          <a:effectLst/>
                        </a:rPr>
                        <a:t>my office star</a:t>
                      </a:r>
                      <a:endParaRPr lang="en-US" sz="2400" b="0" i="0" u="none" strike="noStrike" dirty="0">
                        <a:solidFill>
                          <a:srgbClr val="000000"/>
                        </a:solidFill>
                        <a:effectLst/>
                        <a:latin typeface="Calibri" panose="020F0502020204030204" pitchFamily="34" charset="0"/>
                      </a:endParaRPr>
                    </a:p>
                  </a:txBody>
                  <a:tcPr marL="4763" marR="4763" marT="4763" marB="0" anchor="b"/>
                </a:tc>
                <a:extLst>
                  <a:ext uri="{0D108BD9-81ED-4DB2-BD59-A6C34878D82A}">
                    <a16:rowId xmlns:a16="http://schemas.microsoft.com/office/drawing/2014/main" val="915689447"/>
                  </a:ext>
                </a:extLst>
              </a:tr>
            </a:tbl>
          </a:graphicData>
        </a:graphic>
      </p:graphicFrame>
    </p:spTree>
    <p:extLst>
      <p:ext uri="{BB962C8B-B14F-4D97-AF65-F5344CB8AC3E}">
        <p14:creationId xmlns:p14="http://schemas.microsoft.com/office/powerpoint/2010/main" val="2622748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7AF588-12F1-4F68-A01D-55B5F5A3EF25}"/>
              </a:ext>
            </a:extLst>
          </p:cNvPr>
          <p:cNvPicPr>
            <a:picLocks noChangeAspect="1"/>
          </p:cNvPicPr>
          <p:nvPr/>
        </p:nvPicPr>
        <p:blipFill>
          <a:blip r:embed="rId2"/>
          <a:stretch>
            <a:fillRect/>
          </a:stretch>
        </p:blipFill>
        <p:spPr>
          <a:xfrm>
            <a:off x="4343400" y="0"/>
            <a:ext cx="7438946" cy="6858000"/>
          </a:xfrm>
          <a:prstGeom prst="rect">
            <a:avLst/>
          </a:prstGeom>
          <a:ln w="88900" cap="sq" cmpd="thickThin">
            <a:solidFill>
              <a:srgbClr val="C00000"/>
            </a:solidFill>
            <a:prstDash val="solid"/>
            <a:miter lim="800000"/>
          </a:ln>
          <a:effectLst>
            <a:innerShdw blurRad="76200">
              <a:srgbClr val="000000"/>
            </a:innerShdw>
          </a:effectLst>
        </p:spPr>
      </p:pic>
      <p:sp>
        <p:nvSpPr>
          <p:cNvPr id="4" name="Title 3">
            <a:extLst>
              <a:ext uri="{FF2B5EF4-FFF2-40B4-BE49-F238E27FC236}">
                <a16:creationId xmlns:a16="http://schemas.microsoft.com/office/drawing/2014/main" id="{318F7E71-319A-400A-903D-E7B24C9F05DD}"/>
              </a:ext>
            </a:extLst>
          </p:cNvPr>
          <p:cNvSpPr>
            <a:spLocks noGrp="1"/>
          </p:cNvSpPr>
          <p:nvPr>
            <p:ph type="title"/>
          </p:nvPr>
        </p:nvSpPr>
        <p:spPr>
          <a:xfrm>
            <a:off x="0" y="0"/>
            <a:ext cx="4038600" cy="1066800"/>
          </a:xfrm>
          <a:solidFill>
            <a:schemeClr val="bg1"/>
          </a:solidFill>
        </p:spPr>
        <p:txBody>
          <a:bodyPr/>
          <a:lstStyle/>
          <a:p>
            <a:pPr algn="l"/>
            <a:r>
              <a:rPr lang="en-US" dirty="0"/>
              <a:t>Run the </a:t>
            </a:r>
            <a:br>
              <a:rPr lang="en-US" dirty="0"/>
            </a:br>
            <a:r>
              <a:rPr lang="en-US" dirty="0"/>
              <a:t>Panel Regression</a:t>
            </a:r>
          </a:p>
        </p:txBody>
      </p:sp>
      <p:sp>
        <p:nvSpPr>
          <p:cNvPr id="2" name="Rectangle: Rounded Corners 1">
            <a:extLst>
              <a:ext uri="{FF2B5EF4-FFF2-40B4-BE49-F238E27FC236}">
                <a16:creationId xmlns:a16="http://schemas.microsoft.com/office/drawing/2014/main" id="{D3C3A34E-C02F-48F7-BF25-5E42E28E6C82}"/>
              </a:ext>
            </a:extLst>
          </p:cNvPr>
          <p:cNvSpPr/>
          <p:nvPr/>
        </p:nvSpPr>
        <p:spPr bwMode="auto">
          <a:xfrm>
            <a:off x="4138573" y="990600"/>
            <a:ext cx="7848600" cy="2362200"/>
          </a:xfrm>
          <a:prstGeom prst="roundRect">
            <a:avLst/>
          </a:prstGeom>
          <a:noFill/>
          <a:ln w="57150" cap="flat" cmpd="sng" algn="ctr">
            <a:solidFill>
              <a:schemeClr val="accent1">
                <a:lumMod val="75000"/>
              </a:schemeClr>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Tree>
    <p:extLst>
      <p:ext uri="{BB962C8B-B14F-4D97-AF65-F5344CB8AC3E}">
        <p14:creationId xmlns:p14="http://schemas.microsoft.com/office/powerpoint/2010/main" val="1962361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7620000" cy="1238250"/>
          </a:xfrm>
          <a:prstGeom prst="rect">
            <a:avLst/>
          </a:prstGeom>
          <a:noFill/>
        </p:spPr>
        <p:txBody>
          <a:bodyPr lIns="91440" tIns="45720" rIns="91440" bIns="45720" rtlCol="0">
            <a:spAutoFit/>
          </a:bodyPr>
          <a:lstStyle/>
          <a:p>
            <a:pPr fontAlgn="base"/>
            <a:br/>
            <a:br/>
            <a:r>
              <a:rPr lang="en-US" sz="3600" b="1">
                <a:solidFill>
                  <a:srgbClr val="205564">
                    <a:alpha val="100000"/>
                  </a:srgbClr>
                </a:solidFill>
                <a:latin typeface="Cambria"/>
              </a:rPr>
              <a:t>Visualizing panel data</a:t>
            </a:r>
            <a:r>
              <a:rPr lang="en-US" sz="1000">
                <a:solidFill>
                  <a:srgbClr val="898989">
                    <a:alpha val="100000"/>
                  </a:srgbClr>
                </a:solidFill>
                <a:latin typeface="Calibri"/>
              </a:rPr>
              <a:t> </a:t>
            </a:r>
          </a:p>
        </p:txBody>
      </p:sp>
      <p:cxnSp>
        <p:nvCxnSpPr>
          <p:cNvPr id="2" name="Straight Connector 1"/>
          <p:cNvCxnSpPr/>
          <p:nvPr/>
        </p:nvCxnSpPr>
        <p:spPr>
          <a:xfrm>
            <a:off x="2190750" y="4191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76200" y="1"/>
            <a:ext cx="9753600" cy="523220"/>
          </a:xfrm>
          <a:prstGeom prst="rect">
            <a:avLst/>
          </a:prstGeom>
          <a:noFill/>
        </p:spPr>
        <p:txBody>
          <a:bodyPr wrap="square" lIns="91440" tIns="45720" rIns="91440" bIns="45720" rtlCol="0">
            <a:spAutoFit/>
          </a:bodyPr>
          <a:lstStyle/>
          <a:p>
            <a:pPr fontAlgn="base"/>
            <a:r>
              <a:rPr lang="en-US" sz="2800" b="1" dirty="0">
                <a:solidFill>
                  <a:srgbClr val="205564">
                    <a:alpha val="100000"/>
                  </a:srgbClr>
                </a:solidFill>
                <a:latin typeface="Cambria"/>
              </a:rPr>
              <a:t>Box plot</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pic>
        <p:nvPicPr>
          <p:cNvPr id="4" name="Box plot" descr="Box plot"/>
          <p:cNvPicPr>
            <a:picLocks noChangeAspect="1"/>
          </p:cNvPicPr>
          <p:nvPr/>
        </p:nvPicPr>
        <p:blipFill>
          <a:blip r:embed="rId2"/>
          <a:stretch>
            <a:fillRect/>
          </a:stretch>
        </p:blipFill>
        <p:spPr>
          <a:xfrm>
            <a:off x="2456069" y="-66356"/>
            <a:ext cx="9681210" cy="6915150"/>
          </a:xfrm>
          <a:prstGeom prst="rect">
            <a:avLst/>
          </a:prstGeom>
        </p:spPr>
      </p:pic>
      <p:sp>
        <p:nvSpPr>
          <p:cNvPr id="5" name="TextBox 4"/>
          <p:cNvSpPr txBox="1"/>
          <p:nvPr/>
        </p:nvSpPr>
        <p:spPr>
          <a:xfrm>
            <a:off x="3200400" y="95250"/>
            <a:ext cx="7391400" cy="2308324"/>
          </a:xfrm>
          <a:prstGeom prst="rect">
            <a:avLst/>
          </a:prstGeom>
          <a:noFill/>
        </p:spPr>
        <p:txBody>
          <a:bodyPr wrap="square" lIns="91440" tIns="45720" rIns="91440" bIns="45720" rtlCol="0">
            <a:spAutoFit/>
          </a:bodyPr>
          <a:lstStyle/>
          <a:p>
            <a:pPr fontAlgn="base"/>
            <a:r>
              <a:rPr lang="en-US" sz="2400" dirty="0">
                <a:solidFill>
                  <a:srgbClr val="595959">
                    <a:alpha val="100000"/>
                  </a:srgbClr>
                </a:solidFill>
                <a:latin typeface="Calibri"/>
              </a:rPr>
              <a:t>These plots show the values of </a:t>
            </a:r>
            <a:r>
              <a:rPr lang="en-US" sz="2400" b="1" dirty="0">
                <a:solidFill>
                  <a:srgbClr val="595959">
                    <a:alpha val="100000"/>
                  </a:srgbClr>
                </a:solidFill>
                <a:latin typeface="Calibri"/>
              </a:rPr>
              <a:t>Conversions (y-axis)</a:t>
            </a:r>
            <a:r>
              <a:rPr lang="en-US" sz="2400" dirty="0">
                <a:solidFill>
                  <a:srgbClr val="595959">
                    <a:alpha val="100000"/>
                  </a:srgbClr>
                </a:solidFill>
                <a:latin typeface="Calibri"/>
              </a:rPr>
              <a:t> for different Panel-IDs, and are useful for identifying outliers. If a point falls outside </a:t>
            </a:r>
            <a:r>
              <a:rPr lang="en-US" sz="2400" b="1" dirty="0">
                <a:solidFill>
                  <a:srgbClr val="595959">
                    <a:alpha val="100000"/>
                  </a:srgbClr>
                </a:solidFill>
                <a:latin typeface="Calibri"/>
              </a:rPr>
              <a:t>the range of the whiskers</a:t>
            </a:r>
            <a:r>
              <a:rPr lang="en-US" sz="2400" dirty="0">
                <a:solidFill>
                  <a:srgbClr val="595959">
                    <a:alpha val="100000"/>
                  </a:srgbClr>
                </a:solidFill>
                <a:latin typeface="Calibri"/>
              </a:rPr>
              <a:t>, it needs to be examined more closely to assess whether it is due to data error or whether the point is truly an outlier. The plots may not show the entire range of X and Y values.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1AE6ACAD-A77E-4F18-98D2-5D7CD93600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05" y="1752600"/>
            <a:ext cx="9315118" cy="465755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280CB504-0CE5-4949-9A92-0FB7836ECB9D}"/>
              </a:ext>
            </a:extLst>
          </p:cNvPr>
          <p:cNvSpPr>
            <a:spLocks noGrp="1"/>
          </p:cNvSpPr>
          <p:nvPr>
            <p:ph type="title"/>
          </p:nvPr>
        </p:nvSpPr>
        <p:spPr/>
        <p:txBody>
          <a:bodyPr/>
          <a:lstStyle/>
          <a:p>
            <a:r>
              <a:rPr lang="en-US" dirty="0"/>
              <a:t>Boxplot (Whisker) Plot</a:t>
            </a:r>
          </a:p>
        </p:txBody>
      </p:sp>
      <p:sp>
        <p:nvSpPr>
          <p:cNvPr id="4" name="Content Placeholder 3">
            <a:extLst>
              <a:ext uri="{FF2B5EF4-FFF2-40B4-BE49-F238E27FC236}">
                <a16:creationId xmlns:a16="http://schemas.microsoft.com/office/drawing/2014/main" id="{3988C74C-4773-42A4-B3E1-619FD1F32813}"/>
              </a:ext>
            </a:extLst>
          </p:cNvPr>
          <p:cNvSpPr>
            <a:spLocks noGrp="1"/>
          </p:cNvSpPr>
          <p:nvPr>
            <p:ph idx="1"/>
          </p:nvPr>
        </p:nvSpPr>
        <p:spPr>
          <a:xfrm>
            <a:off x="0" y="540774"/>
            <a:ext cx="12192000" cy="5486400"/>
          </a:xfrm>
        </p:spPr>
        <p:txBody>
          <a:bodyPr/>
          <a:lstStyle/>
          <a:p>
            <a:pPr marL="0" indent="0" algn="l">
              <a:buNone/>
            </a:pPr>
            <a:r>
              <a:rPr lang="en-US" b="0" i="0" dirty="0">
                <a:solidFill>
                  <a:srgbClr val="292929"/>
                </a:solidFill>
                <a:effectLst/>
                <a:latin typeface="charter"/>
              </a:rPr>
              <a:t>Boxplots are a standardized way of displaying the distribution of data based on a five number summary (“minimum”, first quartile (Q1), median, third quartile (Q3), and “maximum”). </a:t>
            </a:r>
            <a:r>
              <a:rPr lang="en-US" b="1" i="0" dirty="0">
                <a:solidFill>
                  <a:srgbClr val="292929"/>
                </a:solidFill>
                <a:effectLst/>
                <a:latin typeface="charter"/>
              </a:rPr>
              <a:t>Whiskers (shown in </a:t>
            </a:r>
            <a:r>
              <a:rPr lang="en-US" b="1" i="0" dirty="0">
                <a:solidFill>
                  <a:schemeClr val="accent2">
                    <a:lumMod val="75000"/>
                  </a:schemeClr>
                </a:solidFill>
                <a:effectLst/>
                <a:latin typeface="charter"/>
              </a:rPr>
              <a:t>blue</a:t>
            </a:r>
            <a:r>
              <a:rPr lang="en-US" b="1" i="0" dirty="0">
                <a:solidFill>
                  <a:srgbClr val="292929"/>
                </a:solidFill>
                <a:effectLst/>
                <a:latin typeface="charter"/>
              </a:rPr>
              <a:t>) outliers (shown as </a:t>
            </a:r>
            <a:r>
              <a:rPr lang="en-US" b="1" i="0" dirty="0">
                <a:solidFill>
                  <a:schemeClr val="accent2">
                    <a:lumMod val="75000"/>
                  </a:schemeClr>
                </a:solidFill>
                <a:effectLst/>
                <a:latin typeface="charter"/>
              </a:rPr>
              <a:t>green circles</a:t>
            </a:r>
            <a:r>
              <a:rPr lang="en-US" b="1" i="0" dirty="0">
                <a:solidFill>
                  <a:srgbClr val="292929"/>
                </a:solidFill>
                <a:effectLst/>
                <a:latin typeface="charter"/>
              </a:rPr>
              <a:t>)</a:t>
            </a:r>
            <a:endParaRPr lang="en-US" b="0" i="0" dirty="0">
              <a:solidFill>
                <a:srgbClr val="292929"/>
              </a:solidFill>
              <a:effectLst/>
              <a:latin typeface="charter"/>
            </a:endParaRPr>
          </a:p>
          <a:p>
            <a:pPr marL="0" indent="0">
              <a:buNone/>
            </a:pPr>
            <a:endParaRPr lang="en-US" dirty="0"/>
          </a:p>
        </p:txBody>
      </p:sp>
      <p:sp>
        <p:nvSpPr>
          <p:cNvPr id="7" name="TextBox 6">
            <a:extLst>
              <a:ext uri="{FF2B5EF4-FFF2-40B4-BE49-F238E27FC236}">
                <a16:creationId xmlns:a16="http://schemas.microsoft.com/office/drawing/2014/main" id="{389CD6DD-1C28-41D7-88A4-B256947E5C9D}"/>
              </a:ext>
            </a:extLst>
          </p:cNvPr>
          <p:cNvSpPr txBox="1"/>
          <p:nvPr/>
        </p:nvSpPr>
        <p:spPr>
          <a:xfrm>
            <a:off x="2514600" y="6410159"/>
            <a:ext cx="7772400" cy="369332"/>
          </a:xfrm>
          <a:prstGeom prst="rect">
            <a:avLst/>
          </a:prstGeom>
          <a:solidFill>
            <a:srgbClr val="FFFF00"/>
          </a:solidFill>
        </p:spPr>
        <p:txBody>
          <a:bodyPr wrap="square">
            <a:spAutoFit/>
          </a:bodyPr>
          <a:lstStyle/>
          <a:p>
            <a:r>
              <a:rPr lang="en-US" dirty="0">
                <a:hlinkClick r:id="rId3"/>
              </a:rPr>
              <a:t>https://towardsdatascience.com/understanding-boxplots-5e2df7bcbd51</a:t>
            </a:r>
            <a:r>
              <a:rPr lang="en-US" dirty="0"/>
              <a:t> </a:t>
            </a:r>
          </a:p>
        </p:txBody>
      </p:sp>
    </p:spTree>
    <p:extLst>
      <p:ext uri="{BB962C8B-B14F-4D97-AF65-F5344CB8AC3E}">
        <p14:creationId xmlns:p14="http://schemas.microsoft.com/office/powerpoint/2010/main" val="668085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83AB-552A-46EE-B210-3A33057A8A0A}"/>
              </a:ext>
            </a:extLst>
          </p:cNvPr>
          <p:cNvSpPr>
            <a:spLocks noGrp="1"/>
          </p:cNvSpPr>
          <p:nvPr>
            <p:ph type="title"/>
          </p:nvPr>
        </p:nvSpPr>
        <p:spPr/>
        <p:txBody>
          <a:bodyPr/>
          <a:lstStyle/>
          <a:p>
            <a:pPr algn="l"/>
            <a:r>
              <a:rPr lang="en-US" sz="2400" dirty="0"/>
              <a:t>Boxplot vs. Normal Distribution</a:t>
            </a:r>
          </a:p>
        </p:txBody>
      </p:sp>
      <p:sp>
        <p:nvSpPr>
          <p:cNvPr id="3" name="Content Placeholder 2">
            <a:extLst>
              <a:ext uri="{FF2B5EF4-FFF2-40B4-BE49-F238E27FC236}">
                <a16:creationId xmlns:a16="http://schemas.microsoft.com/office/drawing/2014/main" id="{824A7CE9-347A-4547-98D0-3A69F89B7A1F}"/>
              </a:ext>
            </a:extLst>
          </p:cNvPr>
          <p:cNvSpPr>
            <a:spLocks noGrp="1"/>
          </p:cNvSpPr>
          <p:nvPr>
            <p:ph idx="1"/>
          </p:nvPr>
        </p:nvSpPr>
        <p:spPr>
          <a:xfrm>
            <a:off x="304800" y="685800"/>
            <a:ext cx="4617392" cy="5486400"/>
          </a:xfrm>
        </p:spPr>
        <p:txBody>
          <a:bodyPr/>
          <a:lstStyle/>
          <a:p>
            <a:pPr marL="0" indent="0">
              <a:buNone/>
            </a:pPr>
            <a:r>
              <a:rPr lang="en-US" b="0" i="0" dirty="0">
                <a:solidFill>
                  <a:srgbClr val="292929"/>
                </a:solidFill>
                <a:effectLst/>
                <a:latin typeface="charter"/>
              </a:rPr>
              <a:t>A comparison of a boxplot of a nearly normal distribution and the probability density function (pdf) for a normal distribution</a:t>
            </a:r>
          </a:p>
          <a:p>
            <a:pPr marL="0" indent="0">
              <a:buNone/>
            </a:pPr>
            <a:endParaRPr lang="en-US" b="0" dirty="0">
              <a:solidFill>
                <a:srgbClr val="292929"/>
              </a:solidFill>
              <a:latin typeface="charter"/>
            </a:endParaRPr>
          </a:p>
          <a:p>
            <a:pPr marL="0" indent="0">
              <a:buNone/>
            </a:pPr>
            <a:r>
              <a:rPr lang="en-US" b="0" i="0" dirty="0">
                <a:solidFill>
                  <a:srgbClr val="292929"/>
                </a:solidFill>
                <a:effectLst/>
                <a:latin typeface="charter"/>
              </a:rPr>
              <a:t>Outliers are (for a normal distribution) .7% of the data.</a:t>
            </a:r>
          </a:p>
          <a:p>
            <a:endParaRPr lang="en-US" dirty="0"/>
          </a:p>
        </p:txBody>
      </p:sp>
      <p:pic>
        <p:nvPicPr>
          <p:cNvPr id="5122" name="Picture 2">
            <a:extLst>
              <a:ext uri="{FF2B5EF4-FFF2-40B4-BE49-F238E27FC236}">
                <a16:creationId xmlns:a16="http://schemas.microsoft.com/office/drawing/2014/main" id="{915DE74F-9BE8-45F3-93C7-FEB1A16C27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2192" y="-29005"/>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385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pPr fontAlgn="base"/>
            <a:r>
              <a:rPr lang="en-US" sz="2800" b="1" dirty="0">
                <a:solidFill>
                  <a:srgbClr val="205564">
                    <a:alpha val="100000"/>
                  </a:srgbClr>
                </a:solidFill>
                <a:latin typeface="Cambria"/>
              </a:rPr>
              <a:t>Heterogeneity across entities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pic>
        <p:nvPicPr>
          <p:cNvPr id="4" name="Heterogeneity across entities" descr="Heterogeneity across entities"/>
          <p:cNvPicPr>
            <a:picLocks noChangeAspect="1"/>
          </p:cNvPicPr>
          <p:nvPr/>
        </p:nvPicPr>
        <p:blipFill>
          <a:blip r:embed="rId2"/>
          <a:stretch>
            <a:fillRect/>
          </a:stretch>
        </p:blipFill>
        <p:spPr>
          <a:xfrm>
            <a:off x="533400" y="625456"/>
            <a:ext cx="7448550" cy="5320393"/>
          </a:xfrm>
          <a:prstGeom prst="rect">
            <a:avLst/>
          </a:prstGeom>
        </p:spPr>
      </p:pic>
      <p:sp>
        <p:nvSpPr>
          <p:cNvPr id="5" name="TextBox 4"/>
          <p:cNvSpPr txBox="1"/>
          <p:nvPr/>
        </p:nvSpPr>
        <p:spPr>
          <a:xfrm>
            <a:off x="228600" y="5864364"/>
            <a:ext cx="11506200" cy="707886"/>
          </a:xfrm>
          <a:prstGeom prst="rect">
            <a:avLst/>
          </a:prstGeom>
          <a:noFill/>
        </p:spPr>
        <p:txBody>
          <a:bodyPr wrap="square" lIns="91440" tIns="45720" rIns="91440" bIns="45720" rtlCol="0">
            <a:spAutoFit/>
          </a:bodyPr>
          <a:lstStyle/>
          <a:p>
            <a:pPr fontAlgn="base"/>
            <a:r>
              <a:rPr lang="en-US" sz="2000" dirty="0">
                <a:solidFill>
                  <a:srgbClr val="595959">
                    <a:alpha val="100000"/>
                  </a:srgbClr>
                </a:solidFill>
                <a:latin typeface="Calibri"/>
              </a:rPr>
              <a:t>This plot shows how the </a:t>
            </a:r>
            <a:r>
              <a:rPr lang="en-US" sz="2000" b="1" dirty="0">
                <a:solidFill>
                  <a:srgbClr val="595959">
                    <a:alpha val="100000"/>
                  </a:srgbClr>
                </a:solidFill>
                <a:latin typeface="Calibri"/>
              </a:rPr>
              <a:t>mean of Conversions </a:t>
            </a:r>
            <a:r>
              <a:rPr lang="en-US" sz="2000" dirty="0">
                <a:solidFill>
                  <a:srgbClr val="595959">
                    <a:alpha val="100000"/>
                  </a:srgbClr>
                </a:solidFill>
                <a:latin typeface="Calibri"/>
              </a:rPr>
              <a:t>varies between different entities (Panel IDs) [</a:t>
            </a:r>
            <a:r>
              <a:rPr lang="en-US" sz="2000" b="1" dirty="0">
                <a:solidFill>
                  <a:srgbClr val="595959">
                    <a:alpha val="100000"/>
                  </a:srgbClr>
                </a:solidFill>
                <a:latin typeface="Calibri"/>
              </a:rPr>
              <a:t>over Keyword]</a:t>
            </a:r>
            <a:r>
              <a:rPr lang="en-US" sz="2000" dirty="0">
                <a:solidFill>
                  <a:srgbClr val="595959">
                    <a:alpha val="100000"/>
                  </a:srgbClr>
                </a:solidFill>
                <a:latin typeface="Calibri"/>
              </a:rPr>
              <a:t>. The plots may not show the entire range of X and Y values.</a:t>
            </a:r>
          </a:p>
        </p:txBody>
      </p:sp>
      <p:graphicFrame>
        <p:nvGraphicFramePr>
          <p:cNvPr id="8" name="Table 7">
            <a:extLst>
              <a:ext uri="{FF2B5EF4-FFF2-40B4-BE49-F238E27FC236}">
                <a16:creationId xmlns:a16="http://schemas.microsoft.com/office/drawing/2014/main" id="{EBF31A26-E08A-48AA-BAC9-BB21D2A26584}"/>
              </a:ext>
            </a:extLst>
          </p:cNvPr>
          <p:cNvGraphicFramePr>
            <a:graphicFrameLocks noGrp="1"/>
          </p:cNvGraphicFramePr>
          <p:nvPr>
            <p:extLst>
              <p:ext uri="{D42A27DB-BD31-4B8C-83A1-F6EECF244321}">
                <p14:modId xmlns:p14="http://schemas.microsoft.com/office/powerpoint/2010/main" val="1022090075"/>
              </p:ext>
            </p:extLst>
          </p:nvPr>
        </p:nvGraphicFramePr>
        <p:xfrm>
          <a:off x="7981950" y="1447800"/>
          <a:ext cx="3981450" cy="3939023"/>
        </p:xfrm>
        <a:graphic>
          <a:graphicData uri="http://schemas.openxmlformats.org/drawingml/2006/table">
            <a:tbl>
              <a:tblPr>
                <a:tableStyleId>{5C22544A-7EE6-4342-B048-85BDC9FD1C3A}</a:tableStyleId>
              </a:tblPr>
              <a:tblGrid>
                <a:gridCol w="2772269">
                  <a:extLst>
                    <a:ext uri="{9D8B030D-6E8A-4147-A177-3AD203B41FA5}">
                      <a16:colId xmlns:a16="http://schemas.microsoft.com/office/drawing/2014/main" val="3625518132"/>
                    </a:ext>
                  </a:extLst>
                </a:gridCol>
                <a:gridCol w="1209181">
                  <a:extLst>
                    <a:ext uri="{9D8B030D-6E8A-4147-A177-3AD203B41FA5}">
                      <a16:colId xmlns:a16="http://schemas.microsoft.com/office/drawing/2014/main" val="1943859377"/>
                    </a:ext>
                  </a:extLst>
                </a:gridCol>
              </a:tblGrid>
              <a:tr h="351534">
                <a:tc>
                  <a:txBody>
                    <a:bodyPr/>
                    <a:lstStyle/>
                    <a:p>
                      <a:pPr algn="l" fontAlgn="b"/>
                      <a:r>
                        <a:rPr lang="en-US" sz="1400" b="1" u="none" strike="noStrike" dirty="0">
                          <a:effectLst/>
                        </a:rPr>
                        <a:t>Keyword</a:t>
                      </a:r>
                      <a:endParaRPr lang="en-US" sz="14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1" u="none" strike="noStrike" dirty="0">
                          <a:effectLst/>
                        </a:rPr>
                        <a:t>Conversions</a:t>
                      </a:r>
                      <a:endParaRPr lang="en-US" sz="1400" b="1" i="0" u="none" strike="noStrike" dirty="0">
                        <a:solidFill>
                          <a:srgbClr val="000000"/>
                        </a:solidFill>
                        <a:effectLst/>
                        <a:latin typeface="Calibri" panose="020F0502020204030204" pitchFamily="34" charset="0"/>
                      </a:endParaRPr>
                    </a:p>
                  </a:txBody>
                  <a:tcPr marL="45720" marR="4572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8523714"/>
                  </a:ext>
                </a:extLst>
              </a:tr>
              <a:tr h="236189">
                <a:tc>
                  <a:txBody>
                    <a:bodyPr/>
                    <a:lstStyle/>
                    <a:p>
                      <a:pPr algn="l" rtl="0" fontAlgn="b"/>
                      <a:r>
                        <a:rPr lang="en-US" sz="1400" b="1" i="0" u="none" strike="noStrike">
                          <a:solidFill>
                            <a:srgbClr val="000000"/>
                          </a:solidFill>
                          <a:effectLst/>
                          <a:latin typeface="Arial" panose="020B0604020202020204" pitchFamily="34" charset="0"/>
                        </a:rPr>
                        <a:t>best office supplies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12.25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4252985"/>
                  </a:ext>
                </a:extLst>
              </a:tr>
              <a:tr h="236189">
                <a:tc>
                  <a:txBody>
                    <a:bodyPr/>
                    <a:lstStyle/>
                    <a:p>
                      <a:pPr algn="l" rtl="0" fontAlgn="b"/>
                      <a:r>
                        <a:rPr lang="en-US" sz="1400" b="1" i="0" u="none" strike="noStrike">
                          <a:solidFill>
                            <a:srgbClr val="000000"/>
                          </a:solidFill>
                          <a:effectLst/>
                          <a:latin typeface="Arial" panose="020B0604020202020204" pitchFamily="34" charset="0"/>
                        </a:rPr>
                        <a:t>bestbuy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3.67</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3422413"/>
                  </a:ext>
                </a:extLst>
              </a:tr>
              <a:tr h="314549">
                <a:tc>
                  <a:txBody>
                    <a:bodyPr/>
                    <a:lstStyle/>
                    <a:p>
                      <a:pPr algn="l" rtl="0" fontAlgn="b"/>
                      <a:r>
                        <a:rPr lang="en-US" sz="1400" b="1" i="0" u="none" strike="noStrike">
                          <a:solidFill>
                            <a:srgbClr val="000000"/>
                          </a:solidFill>
                          <a:effectLst/>
                          <a:latin typeface="Arial" panose="020B0604020202020204" pitchFamily="34" charset="0"/>
                        </a:rPr>
                        <a:t>consumer electronics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19.69</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3025646"/>
                  </a:ext>
                </a:extLst>
              </a:tr>
              <a:tr h="238360">
                <a:tc>
                  <a:txBody>
                    <a:bodyPr/>
                    <a:lstStyle/>
                    <a:p>
                      <a:pPr algn="l" rtl="0" fontAlgn="b"/>
                      <a:r>
                        <a:rPr lang="en-US" sz="1400" b="1" i="0" u="none" strike="noStrike">
                          <a:solidFill>
                            <a:srgbClr val="000000"/>
                          </a:solidFill>
                          <a:effectLst/>
                          <a:latin typeface="Arial" panose="020B0604020202020204" pitchFamily="34" charset="0"/>
                        </a:rPr>
                        <a:t>laptop shop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1.83</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8197416"/>
                  </a:ext>
                </a:extLst>
              </a:tr>
              <a:tr h="236189">
                <a:tc>
                  <a:txBody>
                    <a:bodyPr/>
                    <a:lstStyle/>
                    <a:p>
                      <a:pPr algn="l" rtl="0" fontAlgn="b"/>
                      <a:r>
                        <a:rPr lang="en-US" sz="1400" b="1" i="0" u="none" strike="noStrike">
                          <a:solidFill>
                            <a:srgbClr val="000000"/>
                          </a:solidFill>
                          <a:effectLst/>
                          <a:latin typeface="Arial" panose="020B0604020202020204" pitchFamily="34" charset="0"/>
                        </a:rPr>
                        <a:t>my office star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a:solidFill>
                            <a:srgbClr val="000000"/>
                          </a:solidFill>
                          <a:effectLst/>
                          <a:latin typeface="Arial" panose="020B0604020202020204" pitchFamily="34" charset="0"/>
                        </a:rPr>
                        <a:t>20.56</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3182152"/>
                  </a:ext>
                </a:extLst>
              </a:tr>
              <a:tr h="236189">
                <a:tc>
                  <a:txBody>
                    <a:bodyPr/>
                    <a:lstStyle/>
                    <a:p>
                      <a:pPr algn="l" rtl="0" fontAlgn="b"/>
                      <a:r>
                        <a:rPr lang="en-US" sz="1400" b="1" i="0" u="none" strike="noStrike">
                          <a:solidFill>
                            <a:srgbClr val="000000"/>
                          </a:solidFill>
                          <a:effectLst/>
                          <a:latin typeface="Arial" panose="020B0604020202020204" pitchFamily="34" charset="0"/>
                        </a:rPr>
                        <a:t>nearest office store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10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0937943"/>
                  </a:ext>
                </a:extLst>
              </a:tr>
              <a:tr h="247883">
                <a:tc>
                  <a:txBody>
                    <a:bodyPr/>
                    <a:lstStyle/>
                    <a:p>
                      <a:pPr algn="l" rtl="0" fontAlgn="b"/>
                      <a:r>
                        <a:rPr lang="en-US" sz="1400" b="1" i="0" u="none" strike="noStrike">
                          <a:solidFill>
                            <a:srgbClr val="000000"/>
                          </a:solidFill>
                          <a:effectLst/>
                          <a:latin typeface="Arial" panose="020B0604020202020204" pitchFamily="34" charset="0"/>
                        </a:rPr>
                        <a:t>nearest office supplies store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25.2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2104508"/>
                  </a:ext>
                </a:extLst>
              </a:tr>
              <a:tr h="236189">
                <a:tc>
                  <a:txBody>
                    <a:bodyPr/>
                    <a:lstStyle/>
                    <a:p>
                      <a:pPr algn="l" rtl="0" fontAlgn="b"/>
                      <a:r>
                        <a:rPr lang="en-US" sz="1400" b="1" i="0" u="none" strike="noStrike">
                          <a:solidFill>
                            <a:srgbClr val="000000"/>
                          </a:solidFill>
                          <a:effectLst/>
                          <a:latin typeface="Arial" panose="020B0604020202020204" pitchFamily="34" charset="0"/>
                        </a:rPr>
                        <a:t>office star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99.42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0207881"/>
                  </a:ext>
                </a:extLst>
              </a:tr>
              <a:tr h="238360">
                <a:tc>
                  <a:txBody>
                    <a:bodyPr/>
                    <a:lstStyle/>
                    <a:p>
                      <a:pPr algn="l" rtl="0" fontAlgn="b"/>
                      <a:r>
                        <a:rPr lang="en-US" sz="1400" b="1" i="0" u="none" strike="noStrike">
                          <a:solidFill>
                            <a:srgbClr val="000000"/>
                          </a:solidFill>
                          <a:effectLst/>
                          <a:latin typeface="Arial" panose="020B0604020202020204" pitchFamily="34" charset="0"/>
                        </a:rPr>
                        <a:t>office star coupons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12.5</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5333825"/>
                  </a:ext>
                </a:extLst>
              </a:tr>
              <a:tr h="236189">
                <a:tc>
                  <a:txBody>
                    <a:bodyPr/>
                    <a:lstStyle/>
                    <a:p>
                      <a:pPr algn="l" rtl="0" fontAlgn="b"/>
                      <a:r>
                        <a:rPr lang="en-US" sz="1400" b="1" i="0" u="none" strike="noStrike">
                          <a:solidFill>
                            <a:srgbClr val="000000"/>
                          </a:solidFill>
                          <a:effectLst/>
                          <a:latin typeface="Arial" panose="020B0604020202020204" pitchFamily="34" charset="0"/>
                        </a:rPr>
                        <a:t>office supplies Average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b"/>
                      <a:r>
                        <a:rPr lang="en-US" sz="1400" b="1" i="0" u="none" strike="noStrike" dirty="0">
                          <a:solidFill>
                            <a:srgbClr val="000000"/>
                          </a:solidFill>
                          <a:effectLst/>
                          <a:latin typeface="Arial" panose="020B0604020202020204" pitchFamily="34" charset="0"/>
                        </a:rPr>
                        <a:t>175.82</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7713489"/>
                  </a:ext>
                </a:extLst>
              </a:tr>
              <a:tr h="316380">
                <a:tc>
                  <a:txBody>
                    <a:bodyPr/>
                    <a:lstStyle/>
                    <a:p>
                      <a:pPr algn="l" fontAlgn="b"/>
                      <a:r>
                        <a:rPr lang="en-US" sz="1400" b="1" u="none" strike="noStrike" dirty="0">
                          <a:effectLst/>
                        </a:rPr>
                        <a:t>Grand Average</a:t>
                      </a:r>
                      <a:endParaRPr lang="en-US" sz="1400" b="1"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400" b="1" u="none" strike="noStrike" dirty="0">
                          <a:effectLst/>
                        </a:rPr>
                        <a:t>38.74</a:t>
                      </a:r>
                      <a:endParaRPr lang="en-US" sz="1400" b="1" i="0" u="none" strike="noStrike" dirty="0">
                        <a:solidFill>
                          <a:srgbClr val="000000"/>
                        </a:solidFill>
                        <a:effectLst/>
                        <a:latin typeface="Calibri" panose="020F050202020403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1567868"/>
                  </a:ext>
                </a:extLst>
              </a:tr>
            </a:tbl>
          </a:graphicData>
        </a:graphic>
      </p:graphicFrame>
      <p:sp>
        <p:nvSpPr>
          <p:cNvPr id="9" name="TextBox 8">
            <a:extLst>
              <a:ext uri="{FF2B5EF4-FFF2-40B4-BE49-F238E27FC236}">
                <a16:creationId xmlns:a16="http://schemas.microsoft.com/office/drawing/2014/main" id="{CF204EBA-F2CD-4A39-88BD-003FF640F18A}"/>
              </a:ext>
            </a:extLst>
          </p:cNvPr>
          <p:cNvSpPr txBox="1"/>
          <p:nvPr/>
        </p:nvSpPr>
        <p:spPr>
          <a:xfrm>
            <a:off x="7886568" y="885883"/>
            <a:ext cx="4217821" cy="369332"/>
          </a:xfrm>
          <a:prstGeom prst="rect">
            <a:avLst/>
          </a:prstGeom>
          <a:noFill/>
        </p:spPr>
        <p:txBody>
          <a:bodyPr wrap="none" rtlCol="0">
            <a:spAutoFit/>
          </a:bodyPr>
          <a:lstStyle/>
          <a:p>
            <a:r>
              <a:rPr lang="en-US" dirty="0"/>
              <a:t>I did this in Excel using </a:t>
            </a:r>
            <a:r>
              <a:rPr lang="en-US" b="1" dirty="0"/>
              <a:t>Outline&gt;Group</a:t>
            </a:r>
          </a:p>
        </p:txBody>
      </p:sp>
      <p:sp>
        <p:nvSpPr>
          <p:cNvPr id="10" name="TextBox 9">
            <a:extLst>
              <a:ext uri="{FF2B5EF4-FFF2-40B4-BE49-F238E27FC236}">
                <a16:creationId xmlns:a16="http://schemas.microsoft.com/office/drawing/2014/main" id="{418572F8-D0C9-4D7F-AD58-3BF4347C2AEB}"/>
              </a:ext>
            </a:extLst>
          </p:cNvPr>
          <p:cNvSpPr txBox="1"/>
          <p:nvPr/>
        </p:nvSpPr>
        <p:spPr>
          <a:xfrm>
            <a:off x="1173972" y="1077432"/>
            <a:ext cx="6141227" cy="1846659"/>
          </a:xfrm>
          <a:prstGeom prst="rect">
            <a:avLst/>
          </a:prstGeom>
          <a:noFill/>
        </p:spPr>
        <p:txBody>
          <a:bodyPr wrap="square" rtlCol="0">
            <a:spAutoFit/>
          </a:bodyPr>
          <a:lstStyle/>
          <a:p>
            <a:r>
              <a:rPr lang="en-US" sz="1600" dirty="0"/>
              <a:t>This can be done in Excel from the input data!</a:t>
            </a:r>
          </a:p>
          <a:p>
            <a:r>
              <a:rPr lang="en-US" sz="1600" dirty="0"/>
              <a:t>But the input data may need to be processed in Excel using Excel </a:t>
            </a:r>
            <a:r>
              <a:rPr lang="en-US" sz="1600" b="1" dirty="0"/>
              <a:t>list</a:t>
            </a:r>
            <a:r>
              <a:rPr lang="en-US" sz="1600" dirty="0"/>
              <a:t>'s aggregate functions (e.g., min, max, avg) for </a:t>
            </a:r>
            <a:r>
              <a:rPr lang="en-US" sz="1600" b="1" dirty="0"/>
              <a:t>Group</a:t>
            </a:r>
            <a:r>
              <a:rPr lang="en-US" sz="1600" dirty="0"/>
              <a:t>. </a:t>
            </a:r>
          </a:p>
          <a:p>
            <a:endParaRPr lang="en-US" sz="1600" dirty="0"/>
          </a:p>
          <a:p>
            <a:r>
              <a:rPr lang="en-US" sz="1600" b="0" i="0" dirty="0">
                <a:effectLst/>
                <a:latin typeface="Roboto" panose="02000000000000000000" pitchFamily="2" charset="0"/>
              </a:rPr>
              <a:t>Simple Min Max and Average Chart in Excel</a:t>
            </a:r>
            <a:endParaRPr lang="en-US" sz="1600" dirty="0"/>
          </a:p>
          <a:p>
            <a:r>
              <a:rPr lang="en-US" sz="1600" dirty="0">
                <a:hlinkClick r:id="rId3"/>
              </a:rPr>
              <a:t>https://www.youtube.com/watch?v=F428IA1XDxA</a:t>
            </a:r>
            <a:endParaRPr lang="en-US" sz="1600"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50EE3-D648-43B4-8650-0780582CD496}"/>
              </a:ext>
            </a:extLst>
          </p:cNvPr>
          <p:cNvSpPr>
            <a:spLocks noGrp="1"/>
          </p:cNvSpPr>
          <p:nvPr>
            <p:ph type="title"/>
          </p:nvPr>
        </p:nvSpPr>
        <p:spPr/>
        <p:txBody>
          <a:bodyPr/>
          <a:lstStyle/>
          <a:p>
            <a:r>
              <a:rPr lang="en-US" sz="2000" dirty="0"/>
              <a:t>FIXED-EFFECTS MODEL (Covariance Model, Within Estimator, Individual Dummy Variable Model, Least Squares Dummy Variable Model)</a:t>
            </a:r>
          </a:p>
        </p:txBody>
      </p:sp>
      <p:sp>
        <p:nvSpPr>
          <p:cNvPr id="3" name="Content Placeholder 2">
            <a:extLst>
              <a:ext uri="{FF2B5EF4-FFF2-40B4-BE49-F238E27FC236}">
                <a16:creationId xmlns:a16="http://schemas.microsoft.com/office/drawing/2014/main" id="{6F4C0C03-67ED-4129-9183-74C5C9304A6F}"/>
              </a:ext>
            </a:extLst>
          </p:cNvPr>
          <p:cNvSpPr>
            <a:spLocks noGrp="1"/>
          </p:cNvSpPr>
          <p:nvPr>
            <p:ph idx="1"/>
          </p:nvPr>
        </p:nvSpPr>
        <p:spPr>
          <a:xfrm>
            <a:off x="0" y="609600"/>
            <a:ext cx="12192000" cy="5486400"/>
          </a:xfrm>
        </p:spPr>
        <p:txBody>
          <a:bodyPr/>
          <a:lstStyle/>
          <a:p>
            <a:pPr marL="0" indent="0">
              <a:buNone/>
            </a:pPr>
            <a:r>
              <a:rPr lang="en-US" sz="2300" dirty="0"/>
              <a:t>Use fixed-effects (FE) whenever you are only interested in analyzing the impact of variables that vary over time</a:t>
            </a:r>
            <a:r>
              <a:rPr lang="en-US" sz="2300" b="0" dirty="0"/>
              <a:t>. FE explore the relationship between predictor and outcome variables </a:t>
            </a:r>
            <a:r>
              <a:rPr lang="en-US" sz="2300" dirty="0"/>
              <a:t>within an entity </a:t>
            </a:r>
            <a:r>
              <a:rPr lang="en-US" sz="2300" b="0" dirty="0"/>
              <a:t>(country, person, company, etc.). </a:t>
            </a:r>
            <a:r>
              <a:rPr lang="en-US" sz="2300" dirty="0"/>
              <a:t>Each entity has its own individual characteristics that may or may not influence the predictor variables </a:t>
            </a:r>
            <a:r>
              <a:rPr lang="en-US" sz="2300" b="0" dirty="0"/>
              <a:t>(for example, being a male or female could influence the opinion toward certain issue; or the political system of a particular country could have some effect on trade or GDP; or the business practices of a company may influence its stock price). When using FE we assume that something within the individual may impact or bias the predictor or outcome variables and we need to control for this. This is the rationale behind the assumption of the correlation between entity’s error term and predictor variables. FE remove the effect of those time-invariant characteristics so we can assess the net effect of the predictors on the outcome variable. Another important assumption of the FE model is that those time-invariant characteristics are unique to the individual and should not be correlated with other individual characteristics. Each entity is different therefore the entity’s error term and the constant (which captures individual characteristics) should not be correlated with the others. If the error terms are correlated, then FE is no suitable since inferences may not be correct and you need to model that relationship (probably using random-effects), this is the main rationale for the Hausman test (presented later on in this document).</a:t>
            </a:r>
          </a:p>
        </p:txBody>
      </p:sp>
      <p:sp>
        <p:nvSpPr>
          <p:cNvPr id="5" name="TextBox 4">
            <a:extLst>
              <a:ext uri="{FF2B5EF4-FFF2-40B4-BE49-F238E27FC236}">
                <a16:creationId xmlns:a16="http://schemas.microsoft.com/office/drawing/2014/main" id="{408A0B9A-D1D7-4287-BA65-F266DF916D65}"/>
              </a:ext>
            </a:extLst>
          </p:cNvPr>
          <p:cNvSpPr txBox="1"/>
          <p:nvPr/>
        </p:nvSpPr>
        <p:spPr>
          <a:xfrm>
            <a:off x="2514600" y="6400800"/>
            <a:ext cx="6144178" cy="369332"/>
          </a:xfrm>
          <a:prstGeom prst="rect">
            <a:avLst/>
          </a:prstGeom>
          <a:noFill/>
        </p:spPr>
        <p:txBody>
          <a:bodyPr wrap="square">
            <a:spAutoFit/>
          </a:bodyPr>
          <a:lstStyle/>
          <a:p>
            <a:r>
              <a:rPr lang="en-US" dirty="0">
                <a:hlinkClick r:id="rId2"/>
              </a:rPr>
              <a:t>https://www.princeton.edu/~otorres/Panel101.pdf</a:t>
            </a:r>
            <a:r>
              <a:rPr lang="en-US" dirty="0"/>
              <a:t> </a:t>
            </a:r>
          </a:p>
        </p:txBody>
      </p:sp>
    </p:spTree>
    <p:extLst>
      <p:ext uri="{BB962C8B-B14F-4D97-AF65-F5344CB8AC3E}">
        <p14:creationId xmlns:p14="http://schemas.microsoft.com/office/powerpoint/2010/main" val="280041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06A5-9A00-4B86-8326-A95E646DF165}"/>
              </a:ext>
            </a:extLst>
          </p:cNvPr>
          <p:cNvSpPr>
            <a:spLocks noGrp="1"/>
          </p:cNvSpPr>
          <p:nvPr>
            <p:ph type="title"/>
          </p:nvPr>
        </p:nvSpPr>
        <p:spPr/>
        <p:txBody>
          <a:bodyPr/>
          <a:lstStyle/>
          <a:p>
            <a:r>
              <a:rPr lang="en-US" sz="2000" b="1" i="0" u="none" strike="noStrike" baseline="0" dirty="0">
                <a:latin typeface="Arial" panose="020B0604020202020204" pitchFamily="34" charset="0"/>
              </a:rPr>
              <a:t>RANDOM-EFFECTS MODEL (Random Intercept, Partial Pooling Model)</a:t>
            </a:r>
            <a:endParaRPr lang="en-US" sz="3600" i="0" dirty="0"/>
          </a:p>
        </p:txBody>
      </p:sp>
      <p:sp>
        <p:nvSpPr>
          <p:cNvPr id="3" name="Content Placeholder 2">
            <a:extLst>
              <a:ext uri="{FF2B5EF4-FFF2-40B4-BE49-F238E27FC236}">
                <a16:creationId xmlns:a16="http://schemas.microsoft.com/office/drawing/2014/main" id="{243853D2-D4DB-499F-9493-F15B02F16760}"/>
              </a:ext>
            </a:extLst>
          </p:cNvPr>
          <p:cNvSpPr>
            <a:spLocks noGrp="1"/>
          </p:cNvSpPr>
          <p:nvPr>
            <p:ph idx="1"/>
          </p:nvPr>
        </p:nvSpPr>
        <p:spPr>
          <a:xfrm>
            <a:off x="0" y="685800"/>
            <a:ext cx="12192000" cy="6019800"/>
          </a:xfrm>
        </p:spPr>
        <p:txBody>
          <a:bodyPr/>
          <a:lstStyle/>
          <a:p>
            <a:pPr algn="l"/>
            <a:r>
              <a:rPr lang="en-US" b="0" i="0" u="none" strike="noStrike" baseline="0" dirty="0">
                <a:latin typeface="ArialMT"/>
              </a:rPr>
              <a:t>The rationale behind random effects model is that, unlike the fixed effects model, the variation across entities is assumed to be random and uncorrelated with the predictor or independent variables included in the model. </a:t>
            </a:r>
          </a:p>
          <a:p>
            <a:pPr algn="l"/>
            <a:r>
              <a:rPr lang="en-US" b="0" i="0" u="none" strike="noStrike" baseline="0" dirty="0">
                <a:latin typeface="ArialMT"/>
              </a:rPr>
              <a:t>Random effects assume that the entity’s error term is not correlated with the predictors (</a:t>
            </a:r>
            <a:r>
              <a:rPr lang="en-US" b="0" i="0" u="none" strike="noStrike" baseline="0" dirty="0" err="1">
                <a:latin typeface="ArialMT"/>
              </a:rPr>
              <a:t>ako</a:t>
            </a:r>
            <a:r>
              <a:rPr lang="en-US" b="0" i="0" u="none" strike="noStrike" baseline="0" dirty="0">
                <a:latin typeface="ArialMT"/>
              </a:rPr>
              <a:t> independent variables) which </a:t>
            </a:r>
            <a:r>
              <a:rPr lang="en-US" i="0" u="none" strike="noStrike" baseline="0" dirty="0">
                <a:latin typeface="ArialMT"/>
              </a:rPr>
              <a:t>allows for time-invariant variables to play a role as explanatory variables.</a:t>
            </a:r>
          </a:p>
          <a:p>
            <a:pPr algn="l"/>
            <a:r>
              <a:rPr lang="en-US" b="0" i="0" u="none" strike="noStrike" baseline="0" dirty="0">
                <a:latin typeface="ArialMT"/>
              </a:rPr>
              <a:t>In random-effects you need to specify those individual characteristics that may or may not influence the predictor variables. The problem with this is that some variables may not be available therefore leading to omitted variable bias in the model.</a:t>
            </a:r>
          </a:p>
          <a:p>
            <a:pPr algn="l"/>
            <a:r>
              <a:rPr lang="en-US" b="0" i="0" u="none" strike="noStrike" baseline="0" dirty="0">
                <a:latin typeface="ArialMT"/>
              </a:rPr>
              <a:t>RE allows to generalize the inferences beyond the sample used in the model.</a:t>
            </a:r>
            <a:endParaRPr lang="en-US" sz="4000" dirty="0"/>
          </a:p>
        </p:txBody>
      </p:sp>
    </p:spTree>
    <p:extLst>
      <p:ext uri="{BB962C8B-B14F-4D97-AF65-F5344CB8AC3E}">
        <p14:creationId xmlns:p14="http://schemas.microsoft.com/office/powerpoint/2010/main" val="724453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7620000" cy="1238250"/>
          </a:xfrm>
          <a:prstGeom prst="rect">
            <a:avLst/>
          </a:prstGeom>
          <a:noFill/>
        </p:spPr>
        <p:txBody>
          <a:bodyPr lIns="91440" tIns="45720" rIns="91440" bIns="45720" rtlCol="0">
            <a:spAutoFit/>
          </a:bodyPr>
          <a:lstStyle/>
          <a:p>
            <a:pPr fontAlgn="base"/>
            <a:br/>
            <a:br/>
            <a:r>
              <a:rPr lang="en-US" sz="3600" b="1">
                <a:solidFill>
                  <a:srgbClr val="205564">
                    <a:alpha val="100000"/>
                  </a:srgbClr>
                </a:solidFill>
                <a:latin typeface="Cambria"/>
              </a:rPr>
              <a:t>Hausman test</a:t>
            </a:r>
            <a:r>
              <a:rPr lang="en-US" sz="1000" b="1">
                <a:solidFill>
                  <a:srgbClr val="000000">
                    <a:alpha val="100000"/>
                  </a:srgbClr>
                </a:solidFill>
                <a:latin typeface="Calibri"/>
              </a:rPr>
              <a:t> </a:t>
            </a:r>
          </a:p>
        </p:txBody>
      </p:sp>
      <p:cxnSp>
        <p:nvCxnSpPr>
          <p:cNvPr id="2" name="Straight Connector 1"/>
          <p:cNvCxnSpPr/>
          <p:nvPr/>
        </p:nvCxnSpPr>
        <p:spPr>
          <a:xfrm>
            <a:off x="2190750" y="4191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pPr fontAlgn="base"/>
            <a:r>
              <a:rPr lang="en-US" sz="2800" b="1" dirty="0">
                <a:solidFill>
                  <a:srgbClr val="205564">
                    <a:alpha val="100000"/>
                  </a:srgbClr>
                </a:solidFill>
                <a:latin typeface="Cambria"/>
              </a:rPr>
              <a:t>Hausman Test</a:t>
            </a:r>
            <a:r>
              <a:rPr lang="en-US" sz="1000" dirty="0">
                <a:solidFill>
                  <a:srgbClr val="000000">
                    <a:alpha val="100000"/>
                  </a:srgbClr>
                </a:solidFill>
                <a:latin typeface="Calibri"/>
              </a:rPr>
              <a:t> </a:t>
            </a:r>
          </a:p>
        </p:txBody>
      </p:sp>
      <p:sp>
        <p:nvSpPr>
          <p:cNvPr id="3" name="TextBox 2"/>
          <p:cNvSpPr txBox="1"/>
          <p:nvPr/>
        </p:nvSpPr>
        <p:spPr>
          <a:xfrm>
            <a:off x="0" y="462051"/>
            <a:ext cx="12115800" cy="6093976"/>
          </a:xfrm>
          <a:prstGeom prst="rect">
            <a:avLst/>
          </a:prstGeom>
          <a:noFill/>
        </p:spPr>
        <p:txBody>
          <a:bodyPr wrap="square" lIns="91440" tIns="45720" rIns="91440" bIns="45720" rtlCol="0">
            <a:spAutoFit/>
          </a:bodyPr>
          <a:lstStyle/>
          <a:p>
            <a:pPr marL="238125" indent="-238125" fontAlgn="base">
              <a:buClr>
                <a:srgbClr val="000000">
                  <a:alpha val="100000"/>
                </a:srgbClr>
              </a:buClr>
              <a:buFont typeface="Calibri"/>
              <a:buChar char="•"/>
            </a:pPr>
            <a:r>
              <a:rPr lang="en-US" sz="2600" dirty="0">
                <a:solidFill>
                  <a:srgbClr val="000000">
                    <a:alpha val="100000"/>
                  </a:srgbClr>
                </a:solidFill>
                <a:latin typeface="Calibri"/>
              </a:rPr>
              <a:t>We use the </a:t>
            </a:r>
            <a:r>
              <a:rPr lang="en-US" sz="2600" b="1" dirty="0">
                <a:solidFill>
                  <a:srgbClr val="000000">
                    <a:alpha val="100000"/>
                  </a:srgbClr>
                </a:solidFill>
                <a:latin typeface="Calibri"/>
              </a:rPr>
              <a:t>Hausman test to choose between a random effects (RE) and a fixed effects (FE) specification for the panel data model if the pooled-OLS model is rejected</a:t>
            </a:r>
            <a:r>
              <a:rPr lang="en-US" sz="2600" dirty="0">
                <a:solidFill>
                  <a:srgbClr val="000000">
                    <a:alpha val="100000"/>
                  </a:srgbClr>
                </a:solidFill>
                <a:latin typeface="Calibri"/>
              </a:rPr>
              <a:t>. </a:t>
            </a:r>
          </a:p>
          <a:p>
            <a:pPr marL="238125" indent="-238125" fontAlgn="base">
              <a:buClr>
                <a:srgbClr val="000000">
                  <a:alpha val="100000"/>
                </a:srgbClr>
              </a:buClr>
              <a:buFont typeface="Calibri"/>
              <a:buChar char="•"/>
            </a:pPr>
            <a:r>
              <a:rPr lang="en-US" sz="2600" b="1" dirty="0">
                <a:solidFill>
                  <a:srgbClr val="000000">
                    <a:alpha val="100000"/>
                  </a:srgbClr>
                </a:solidFill>
                <a:latin typeface="Calibri"/>
              </a:rPr>
              <a:t>The random effects model is the preferred option if both random effects and fixed effects models are appropriate for the data set.</a:t>
            </a:r>
          </a:p>
          <a:p>
            <a:pPr marL="238125" indent="-238125" fontAlgn="base">
              <a:buClr>
                <a:srgbClr val="000000">
                  <a:alpha val="100000"/>
                </a:srgbClr>
              </a:buClr>
              <a:buFont typeface="Calibri"/>
              <a:buChar char="•"/>
            </a:pPr>
            <a:r>
              <a:rPr lang="en-US" sz="2600" b="1" dirty="0">
                <a:solidFill>
                  <a:srgbClr val="000000">
                    <a:alpha val="100000"/>
                  </a:srgbClr>
                </a:solidFill>
                <a:latin typeface="Calibri"/>
              </a:rPr>
              <a:t>The null hypothesis tested at this stage is that both the random effects and fixed effects models are appropriate for the data</a:t>
            </a:r>
            <a:r>
              <a:rPr lang="en-US" sz="2600" dirty="0">
                <a:solidFill>
                  <a:srgbClr val="000000">
                    <a:alpha val="100000"/>
                  </a:srgbClr>
                </a:solidFill>
                <a:latin typeface="Calibri"/>
              </a:rPr>
              <a:t>, and this hypothesis is tested via a </a:t>
            </a:r>
            <a:r>
              <a:rPr lang="en-US" sz="2600" b="1" dirty="0">
                <a:solidFill>
                  <a:srgbClr val="000000">
                    <a:alpha val="100000"/>
                  </a:srgbClr>
                </a:solidFill>
                <a:latin typeface="Calibri"/>
              </a:rPr>
              <a:t>chi-square statistic</a:t>
            </a:r>
            <a:r>
              <a:rPr lang="en-US" sz="2600" dirty="0">
                <a:solidFill>
                  <a:srgbClr val="000000">
                    <a:alpha val="100000"/>
                  </a:srgbClr>
                </a:solidFill>
                <a:latin typeface="Calibri"/>
              </a:rPr>
              <a:t>. </a:t>
            </a:r>
            <a:r>
              <a:rPr lang="en-US" sz="2600" b="1" dirty="0">
                <a:solidFill>
                  <a:srgbClr val="000000">
                    <a:alpha val="100000"/>
                  </a:srgbClr>
                </a:solidFill>
                <a:latin typeface="Calibri"/>
              </a:rPr>
              <a:t>If this hypothesis is rejected, only the fixed effects model would be appropriate for the data.</a:t>
            </a:r>
          </a:p>
          <a:p>
            <a:pPr marL="238125" indent="-238125" fontAlgn="base">
              <a:buClr>
                <a:srgbClr val="000000">
                  <a:alpha val="100000"/>
                </a:srgbClr>
              </a:buClr>
              <a:buFont typeface="Calibri"/>
              <a:buChar char="•"/>
            </a:pPr>
            <a:r>
              <a:rPr lang="en-US" sz="2600" dirty="0">
                <a:solidFill>
                  <a:srgbClr val="000000">
                    <a:alpha val="100000"/>
                  </a:srgbClr>
                </a:solidFill>
                <a:latin typeface="Calibri"/>
              </a:rPr>
              <a:t>This plot summarizes the </a:t>
            </a:r>
            <a:r>
              <a:rPr lang="en-US" sz="2600" b="1" dirty="0">
                <a:solidFill>
                  <a:srgbClr val="000000">
                    <a:alpha val="100000"/>
                  </a:srgbClr>
                </a:solidFill>
                <a:latin typeface="Calibri"/>
              </a:rPr>
              <a:t>Pearson correlations computed from the variance covariance matrix of the estimated coefficients</a:t>
            </a:r>
            <a:r>
              <a:rPr lang="en-US" sz="2600" dirty="0">
                <a:solidFill>
                  <a:srgbClr val="000000">
                    <a:alpha val="100000"/>
                  </a:srgbClr>
                </a:solidFill>
                <a:latin typeface="Calibri"/>
              </a:rPr>
              <a:t>. Correlation between coefficients were obtained by dividing the covariance between each pair of coefficients by the product of their standard deviations. They range from 1 for perfectly correlated coefficients to -1 for perfectly negatively correlated coefficients. A value of 0 means the two estimated coefficients are not correlated.</a:t>
            </a:r>
          </a:p>
        </p:txBody>
      </p:sp>
      <p:sp>
        <p:nvSpPr>
          <p:cNvPr id="4" name="TextBox 3"/>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277225"/>
          <a:chOff x="619125" y="0"/>
          <a:chExt cx="8382000" cy="8277225"/>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pPr fontAlgn="base"/>
            <a:r>
              <a:rPr lang="en-US" sz="2800" b="1" dirty="0">
                <a:solidFill>
                  <a:srgbClr val="205564">
                    <a:alpha val="100000"/>
                  </a:srgbClr>
                </a:solidFill>
                <a:latin typeface="Cambria"/>
              </a:rPr>
              <a:t>Hausman Test</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graphicFrame>
        <p:nvGraphicFramePr>
          <p:cNvPr id="4" name="Table 3"/>
          <p:cNvGraphicFramePr>
            <a:graphicFrameLocks noGrp="1"/>
          </p:cNvGraphicFramePr>
          <p:nvPr>
            <p:extLst>
              <p:ext uri="{D42A27DB-BD31-4B8C-83A1-F6EECF244321}">
                <p14:modId xmlns:p14="http://schemas.microsoft.com/office/powerpoint/2010/main" val="524764911"/>
              </p:ext>
            </p:extLst>
          </p:nvPr>
        </p:nvGraphicFramePr>
        <p:xfrm>
          <a:off x="208444" y="677238"/>
          <a:ext cx="11658600" cy="1722120"/>
        </p:xfrm>
        <a:graphic>
          <a:graphicData uri="http://schemas.openxmlformats.org/drawingml/2006/table">
            <a:tbl>
              <a:tblPr firstRow="1" bandRow="1"/>
              <a:tblGrid>
                <a:gridCol w="1102841">
                  <a:extLst>
                    <a:ext uri="{9D8B030D-6E8A-4147-A177-3AD203B41FA5}">
                      <a16:colId xmlns:a16="http://schemas.microsoft.com/office/drawing/2014/main" val="20000"/>
                    </a:ext>
                  </a:extLst>
                </a:gridCol>
                <a:gridCol w="2520778">
                  <a:extLst>
                    <a:ext uri="{9D8B030D-6E8A-4147-A177-3AD203B41FA5}">
                      <a16:colId xmlns:a16="http://schemas.microsoft.com/office/drawing/2014/main" val="20001"/>
                    </a:ext>
                  </a:extLst>
                </a:gridCol>
                <a:gridCol w="2835876">
                  <a:extLst>
                    <a:ext uri="{9D8B030D-6E8A-4147-A177-3AD203B41FA5}">
                      <a16:colId xmlns:a16="http://schemas.microsoft.com/office/drawing/2014/main" val="20002"/>
                    </a:ext>
                  </a:extLst>
                </a:gridCol>
                <a:gridCol w="2205681">
                  <a:extLst>
                    <a:ext uri="{9D8B030D-6E8A-4147-A177-3AD203B41FA5}">
                      <a16:colId xmlns:a16="http://schemas.microsoft.com/office/drawing/2014/main" val="20003"/>
                    </a:ext>
                  </a:extLst>
                </a:gridCol>
                <a:gridCol w="2993424">
                  <a:extLst>
                    <a:ext uri="{9D8B030D-6E8A-4147-A177-3AD203B41FA5}">
                      <a16:colId xmlns:a16="http://schemas.microsoft.com/office/drawing/2014/main" val="20004"/>
                    </a:ext>
                  </a:extLst>
                </a:gridCol>
              </a:tblGrid>
              <a:tr h="600165">
                <a:tc>
                  <a:txBody>
                    <a:bodyPr/>
                    <a:lstStyle/>
                    <a:p>
                      <a:pPr marL="19050" marR="19050" lvl="0" indent="0" algn="l" fontAlgn="ctr">
                        <a:lnSpc>
                          <a:spcPct val="100000"/>
                        </a:lnSpc>
                      </a:pPr>
                      <a:endParaRPr sz="54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Chisq</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p-value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df</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Hypothesis</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600165">
                <a:tc>
                  <a:txBody>
                    <a:bodyPr/>
                    <a:lstStyle/>
                    <a:p>
                      <a:pPr marL="19050" marR="19050" lvl="0" indent="0" algn="l" fontAlgn="ctr">
                        <a:lnSpc>
                          <a:spcPct val="100000"/>
                        </a:lnSpc>
                      </a:pPr>
                      <a:endParaRPr sz="54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1.71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0.788602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dirty="0">
                          <a:solidFill>
                            <a:srgbClr val="000000">
                              <a:alpha val="100000"/>
                            </a:srgbClr>
                          </a:solidFill>
                          <a:latin typeface="Calibri"/>
                        </a:rPr>
                        <a:t>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Both FE and RE models are consistent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bl>
          </a:graphicData>
        </a:graphic>
      </p:graphicFrame>
      <p:sp>
        <p:nvSpPr>
          <p:cNvPr id="7" name="TextBox 6">
            <a:extLst>
              <a:ext uri="{FF2B5EF4-FFF2-40B4-BE49-F238E27FC236}">
                <a16:creationId xmlns:a16="http://schemas.microsoft.com/office/drawing/2014/main" id="{6EFB7BE8-7E43-4D83-926B-967794BFAA94}"/>
              </a:ext>
            </a:extLst>
          </p:cNvPr>
          <p:cNvSpPr txBox="1"/>
          <p:nvPr/>
        </p:nvSpPr>
        <p:spPr>
          <a:xfrm>
            <a:off x="1828800" y="2492094"/>
            <a:ext cx="6629400" cy="830997"/>
          </a:xfrm>
          <a:prstGeom prst="rect">
            <a:avLst/>
          </a:prstGeom>
          <a:noFill/>
        </p:spPr>
        <p:txBody>
          <a:bodyPr wrap="square">
            <a:spAutoFit/>
          </a:bodyPr>
          <a:lstStyle/>
          <a:p>
            <a:r>
              <a:rPr lang="en-US" sz="2400" b="1" dirty="0">
                <a:solidFill>
                  <a:srgbClr val="000000">
                    <a:alpha val="100000"/>
                  </a:srgbClr>
                </a:solidFill>
                <a:latin typeface="Calibri"/>
              </a:rPr>
              <a:t>** Random Effects (RE) and a Fixed Effects (FE) </a:t>
            </a:r>
          </a:p>
          <a:p>
            <a:r>
              <a:rPr lang="en-US" sz="2400" b="1" dirty="0">
                <a:solidFill>
                  <a:srgbClr val="000000">
                    <a:alpha val="100000"/>
                  </a:srgbClr>
                </a:solidFill>
                <a:latin typeface="Calibri"/>
                <a:sym typeface="Wingdings" panose="05000000000000000000" pitchFamily="2" charset="2"/>
              </a:rPr>
              <a:t> Choose RE which is better!</a:t>
            </a:r>
            <a:endParaRPr lang="en-US" sz="2400" dirty="0"/>
          </a:p>
        </p:txBody>
      </p:sp>
      <p:sp>
        <p:nvSpPr>
          <p:cNvPr id="8" name="TextBox 7">
            <a:extLst>
              <a:ext uri="{FF2B5EF4-FFF2-40B4-BE49-F238E27FC236}">
                <a16:creationId xmlns:a16="http://schemas.microsoft.com/office/drawing/2014/main" id="{C03B46DB-5FDA-48C6-A9A5-6FD30E4E04ED}"/>
              </a:ext>
            </a:extLst>
          </p:cNvPr>
          <p:cNvSpPr txBox="1"/>
          <p:nvPr/>
        </p:nvSpPr>
        <p:spPr>
          <a:xfrm>
            <a:off x="152400" y="4724400"/>
            <a:ext cx="11887200" cy="1200329"/>
          </a:xfrm>
          <a:prstGeom prst="rect">
            <a:avLst/>
          </a:prstGeom>
          <a:noFill/>
        </p:spPr>
        <p:txBody>
          <a:bodyPr wrap="square">
            <a:spAutoFit/>
          </a:bodyPr>
          <a:lstStyle/>
          <a:p>
            <a:pPr marL="342900" indent="-342900" algn="l">
              <a:buFont typeface="+mj-lt"/>
              <a:buAutoNum type="arabicPeriod"/>
            </a:pPr>
            <a:r>
              <a:rPr lang="en-US" b="1" i="0" dirty="0">
                <a:solidFill>
                  <a:srgbClr val="767673"/>
                </a:solidFill>
                <a:effectLst/>
                <a:latin typeface="droid sans"/>
              </a:rPr>
              <a:t>Null hypothesis: There are no relationships between the categorical variables. If you know the value of one variable, it does not help you predict the value of another variable.</a:t>
            </a:r>
          </a:p>
          <a:p>
            <a:pPr marL="342900" indent="-342900" algn="l">
              <a:buFont typeface="+mj-lt"/>
              <a:buAutoNum type="arabicPeriod"/>
            </a:pPr>
            <a:r>
              <a:rPr lang="en-US" b="1" i="0" u="none" strike="noStrike" dirty="0">
                <a:solidFill>
                  <a:srgbClr val="000000"/>
                </a:solidFill>
                <a:effectLst/>
                <a:latin typeface="droid sans"/>
                <a:hlinkClick r:id="rId2"/>
              </a:rPr>
              <a:t>Alternative hypothesis</a:t>
            </a:r>
            <a:r>
              <a:rPr lang="en-US" b="1" i="0" dirty="0">
                <a:solidFill>
                  <a:srgbClr val="767673"/>
                </a:solidFill>
                <a:effectLst/>
                <a:latin typeface="droid sans"/>
              </a:rPr>
              <a:t>: There are relationships between the categorical variables. Knowing the value of one variable </a:t>
            </a:r>
            <a:r>
              <a:rPr lang="en-US" b="1" i="1" dirty="0">
                <a:solidFill>
                  <a:srgbClr val="767673"/>
                </a:solidFill>
                <a:effectLst/>
                <a:latin typeface="droid sans"/>
              </a:rPr>
              <a:t>does</a:t>
            </a:r>
            <a:r>
              <a:rPr lang="en-US" b="1" i="0" dirty="0">
                <a:solidFill>
                  <a:srgbClr val="767673"/>
                </a:solidFill>
                <a:effectLst/>
                <a:latin typeface="droid sans"/>
              </a:rPr>
              <a:t> help you predict the value of another variable.</a:t>
            </a:r>
          </a:p>
        </p:txBody>
      </p:sp>
      <p:sp>
        <p:nvSpPr>
          <p:cNvPr id="9" name="TextBox 8">
            <a:extLst>
              <a:ext uri="{FF2B5EF4-FFF2-40B4-BE49-F238E27FC236}">
                <a16:creationId xmlns:a16="http://schemas.microsoft.com/office/drawing/2014/main" id="{0767A6BB-F2A4-4F84-8183-482E0D033EC7}"/>
              </a:ext>
            </a:extLst>
          </p:cNvPr>
          <p:cNvSpPr txBox="1"/>
          <p:nvPr/>
        </p:nvSpPr>
        <p:spPr>
          <a:xfrm>
            <a:off x="228600" y="3657600"/>
            <a:ext cx="11734800" cy="923330"/>
          </a:xfrm>
          <a:prstGeom prst="rect">
            <a:avLst/>
          </a:prstGeom>
          <a:noFill/>
        </p:spPr>
        <p:txBody>
          <a:bodyPr wrap="square">
            <a:spAutoFit/>
          </a:bodyPr>
          <a:lstStyle/>
          <a:p>
            <a:r>
              <a:rPr lang="en-US" b="1" i="0" dirty="0">
                <a:solidFill>
                  <a:srgbClr val="767673"/>
                </a:solidFill>
                <a:effectLst/>
                <a:latin typeface="droid sans"/>
              </a:rPr>
              <a:t>For a Chi-square test, a </a:t>
            </a:r>
            <a:r>
              <a:rPr lang="en-US" b="1" i="0" u="none" strike="noStrike" dirty="0">
                <a:solidFill>
                  <a:srgbClr val="000000"/>
                </a:solidFill>
                <a:effectLst/>
                <a:latin typeface="droid sans"/>
                <a:hlinkClick r:id="rId3"/>
              </a:rPr>
              <a:t>p-value</a:t>
            </a:r>
            <a:r>
              <a:rPr lang="en-US" b="1" i="0" dirty="0">
                <a:solidFill>
                  <a:srgbClr val="767673"/>
                </a:solidFill>
                <a:effectLst/>
                <a:latin typeface="droid sans"/>
              </a:rPr>
              <a:t> that is less than or equal to your </a:t>
            </a:r>
            <a:r>
              <a:rPr lang="en-US" b="1" i="0" u="none" strike="noStrike" dirty="0">
                <a:solidFill>
                  <a:srgbClr val="000000"/>
                </a:solidFill>
                <a:effectLst/>
                <a:latin typeface="droid sans"/>
                <a:hlinkClick r:id="rId4"/>
              </a:rPr>
              <a:t>significance level</a:t>
            </a:r>
            <a:r>
              <a:rPr lang="en-US" b="1" i="0" dirty="0">
                <a:solidFill>
                  <a:srgbClr val="767673"/>
                </a:solidFill>
                <a:effectLst/>
                <a:latin typeface="droid sans"/>
              </a:rPr>
              <a:t> indicates there is sufficient evidence to conclude that the observed distribution is not the same as the expected distribution. </a:t>
            </a:r>
          </a:p>
          <a:p>
            <a:r>
              <a:rPr lang="en-US" b="1" i="0" dirty="0">
                <a:solidFill>
                  <a:srgbClr val="767673"/>
                </a:solidFill>
                <a:effectLst/>
                <a:latin typeface="droid sans"/>
              </a:rPr>
              <a:t>You can conclude that a relationship exists between the categorical variables.</a:t>
            </a:r>
            <a:endParaRPr lang="en-US" b="1" dirty="0"/>
          </a:p>
        </p:txBody>
      </p:sp>
      <p:sp>
        <p:nvSpPr>
          <p:cNvPr id="11" name="TextBox 10">
            <a:extLst>
              <a:ext uri="{FF2B5EF4-FFF2-40B4-BE49-F238E27FC236}">
                <a16:creationId xmlns:a16="http://schemas.microsoft.com/office/drawing/2014/main" id="{D17EE576-DBD0-4644-83C5-E168AED36417}"/>
              </a:ext>
            </a:extLst>
          </p:cNvPr>
          <p:cNvSpPr txBox="1"/>
          <p:nvPr/>
        </p:nvSpPr>
        <p:spPr>
          <a:xfrm>
            <a:off x="381000" y="5924729"/>
            <a:ext cx="10515600" cy="646331"/>
          </a:xfrm>
          <a:prstGeom prst="rect">
            <a:avLst/>
          </a:prstGeom>
          <a:noFill/>
        </p:spPr>
        <p:txBody>
          <a:bodyPr wrap="square">
            <a:spAutoFit/>
          </a:bodyPr>
          <a:lstStyle/>
          <a:p>
            <a:r>
              <a:rPr lang="en-US" dirty="0">
                <a:hlinkClick r:id="rId5"/>
              </a:rPr>
              <a:t>https://www.statisticshowto.com/hausman-test/</a:t>
            </a:r>
            <a:endParaRPr lang="en-US" dirty="0"/>
          </a:p>
          <a:p>
            <a:r>
              <a:rPr lang="en-US" dirty="0">
                <a:hlinkClick r:id="rId6"/>
              </a:rPr>
              <a:t>https://en.wikipedia.org/wiki/Durbin%E2%80%93Wu%E2%80%93Hausman_test</a:t>
            </a:r>
            <a:r>
              <a:rPr lang="en-US"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9296400" cy="1200329"/>
          </a:xfrm>
          <a:prstGeom prst="rect">
            <a:avLst/>
          </a:prstGeom>
          <a:noFill/>
        </p:spPr>
        <p:txBody>
          <a:bodyPr wrap="square" lIns="91440" tIns="45720" rIns="91440" bIns="45720" rtlCol="0">
            <a:spAutoFit/>
          </a:bodyPr>
          <a:lstStyle/>
          <a:p>
            <a:pPr fontAlgn="base"/>
            <a:br>
              <a:rPr dirty="0"/>
            </a:br>
            <a:br>
              <a:rPr dirty="0"/>
            </a:br>
            <a:r>
              <a:rPr lang="en-US" sz="3600" b="1" dirty="0">
                <a:solidFill>
                  <a:srgbClr val="205564">
                    <a:alpha val="100000"/>
                  </a:srgbClr>
                </a:solidFill>
                <a:latin typeface="Cambria"/>
              </a:rPr>
              <a:t>Random-effect model for  </a:t>
            </a:r>
            <a:r>
              <a:rPr lang="en-US" sz="3600" b="1" dirty="0">
                <a:solidFill>
                  <a:srgbClr val="C00000"/>
                </a:solidFill>
                <a:latin typeface="Cambria"/>
              </a:rPr>
              <a:t>Conversions</a:t>
            </a:r>
            <a:r>
              <a:rPr lang="en-US" sz="1000" b="1" dirty="0">
                <a:solidFill>
                  <a:srgbClr val="C00000"/>
                </a:solidFill>
                <a:latin typeface="Calibri"/>
              </a:rPr>
              <a:t> </a:t>
            </a:r>
          </a:p>
        </p:txBody>
      </p:sp>
      <p:cxnSp>
        <p:nvCxnSpPr>
          <p:cNvPr id="2" name="Straight Connector 1"/>
          <p:cNvCxnSpPr/>
          <p:nvPr/>
        </p:nvCxnSpPr>
        <p:spPr>
          <a:xfrm>
            <a:off x="2190750" y="4191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277225"/>
          <a:chOff x="619125" y="0"/>
          <a:chExt cx="8382000" cy="8277225"/>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pPr fontAlgn="base"/>
            <a:r>
              <a:rPr lang="en-US" sz="2800" b="1" dirty="0">
                <a:solidFill>
                  <a:srgbClr val="205564">
                    <a:alpha val="100000"/>
                  </a:srgbClr>
                </a:solidFill>
                <a:latin typeface="Cambria"/>
              </a:rPr>
              <a:t>Model diagnostics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graphicFrame>
        <p:nvGraphicFramePr>
          <p:cNvPr id="4" name="Table 3"/>
          <p:cNvGraphicFramePr>
            <a:graphicFrameLocks noGrp="1"/>
          </p:cNvGraphicFramePr>
          <p:nvPr>
            <p:extLst>
              <p:ext uri="{D42A27DB-BD31-4B8C-83A1-F6EECF244321}">
                <p14:modId xmlns:p14="http://schemas.microsoft.com/office/powerpoint/2010/main" val="1331496878"/>
              </p:ext>
            </p:extLst>
          </p:nvPr>
        </p:nvGraphicFramePr>
        <p:xfrm>
          <a:off x="2143125" y="2562225"/>
          <a:ext cx="7620000" cy="1325880"/>
        </p:xfrm>
        <a:graphic>
          <a:graphicData uri="http://schemas.openxmlformats.org/drawingml/2006/table">
            <a:tbl>
              <a:tblPr firstRow="1" bandRow="1"/>
              <a:tblGrid>
                <a:gridCol w="1905000">
                  <a:extLst>
                    <a:ext uri="{9D8B030D-6E8A-4147-A177-3AD203B41FA5}">
                      <a16:colId xmlns:a16="http://schemas.microsoft.com/office/drawing/2014/main" val="20000"/>
                    </a:ext>
                  </a:extLst>
                </a:gridCol>
                <a:gridCol w="19050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1905000">
                  <a:extLst>
                    <a:ext uri="{9D8B030D-6E8A-4147-A177-3AD203B41FA5}">
                      <a16:colId xmlns:a16="http://schemas.microsoft.com/office/drawing/2014/main" val="20003"/>
                    </a:ext>
                  </a:extLst>
                </a:gridCol>
              </a:tblGrid>
              <a:tr h="123825">
                <a:tc>
                  <a:txBody>
                    <a:bodyPr/>
                    <a:lstStyle/>
                    <a:p>
                      <a:pPr marL="19050" marR="19050" lvl="0" indent="0" algn="l" fontAlgn="ctr">
                        <a:lnSpc>
                          <a:spcPct val="100000"/>
                        </a:lnSpc>
                      </a:pPr>
                      <a:endParaRPr sz="54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F-statistic</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dirty="0">
                          <a:solidFill>
                            <a:srgbClr val="000000">
                              <a:alpha val="100000"/>
                            </a:srgbClr>
                          </a:solidFill>
                          <a:latin typeface="Calibri"/>
                        </a:rPr>
                        <a:t>R-squared</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b="1" u="none" spc="0">
                          <a:solidFill>
                            <a:srgbClr val="000000">
                              <a:alpha val="100000"/>
                            </a:srgbClr>
                          </a:solidFill>
                          <a:latin typeface="Calibri"/>
                        </a:rPr>
                        <a:t>p-value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123825">
                <a:tc>
                  <a:txBody>
                    <a:bodyPr/>
                    <a:lstStyle/>
                    <a:p>
                      <a:pPr marL="19050" marR="19050" lvl="0" indent="0" algn="l" fontAlgn="ctr">
                        <a:lnSpc>
                          <a:spcPct val="100000"/>
                        </a:lnSpc>
                      </a:pPr>
                      <a:r>
                        <a:rPr lang="en-US" sz="2800" b="1" u="none" spc="0">
                          <a:solidFill>
                            <a:srgbClr val="000000">
                              <a:alpha val="100000"/>
                            </a:srgbClr>
                          </a:solidFill>
                          <a:latin typeface="Calibri"/>
                        </a:rPr>
                        <a:t>Values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662.110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u="none" spc="0">
                          <a:solidFill>
                            <a:srgbClr val="000000">
                              <a:alpha val="100000"/>
                            </a:srgbClr>
                          </a:solidFill>
                          <a:latin typeface="Calibri"/>
                        </a:rPr>
                        <a:t>0.860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800" b="1" u="none" spc="0" dirty="0">
                          <a:solidFill>
                            <a:srgbClr val="000000">
                              <a:alpha val="100000"/>
                            </a:srgbClr>
                          </a:solidFill>
                          <a:latin typeface="Calibri"/>
                        </a:rPr>
                        <a:t>0.000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029575"/>
          <a:chOff x="619125" y="0"/>
          <a:chExt cx="8382000" cy="8029575"/>
        </a:xfrm>
      </p:grpSpPr>
      <p:sp>
        <p:nvSpPr>
          <p:cNvPr id="5" name="TextBox 4"/>
          <p:cNvSpPr txBox="1"/>
          <p:nvPr/>
        </p:nvSpPr>
        <p:spPr>
          <a:xfrm>
            <a:off x="2209800" y="1"/>
            <a:ext cx="7620000" cy="584775"/>
          </a:xfrm>
          <a:prstGeom prst="rect">
            <a:avLst/>
          </a:prstGeom>
          <a:noFill/>
        </p:spPr>
        <p:txBody>
          <a:bodyPr lIns="91440" tIns="45720" rIns="91440" bIns="45720" rtlCol="0">
            <a:spAutoFit/>
          </a:bodyPr>
          <a:lstStyle/>
          <a:p>
            <a:pPr fontAlgn="base"/>
            <a:r>
              <a:rPr lang="en-US" sz="3200" b="1" dirty="0">
                <a:solidFill>
                  <a:srgbClr val="205564">
                    <a:alpha val="100000"/>
                  </a:srgbClr>
                </a:solidFill>
                <a:latin typeface="Cambria"/>
              </a:rPr>
              <a:t>Random Effects model summary</a:t>
            </a:r>
            <a:r>
              <a:rPr lang="en-US" sz="105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graphicFrame>
        <p:nvGraphicFramePr>
          <p:cNvPr id="4" name="Table 3"/>
          <p:cNvGraphicFramePr>
            <a:graphicFrameLocks noGrp="1"/>
          </p:cNvGraphicFramePr>
          <p:nvPr>
            <p:extLst>
              <p:ext uri="{D42A27DB-BD31-4B8C-83A1-F6EECF244321}">
                <p14:modId xmlns:p14="http://schemas.microsoft.com/office/powerpoint/2010/main" val="1423494982"/>
              </p:ext>
            </p:extLst>
          </p:nvPr>
        </p:nvGraphicFramePr>
        <p:xfrm>
          <a:off x="1066800" y="762001"/>
          <a:ext cx="10210800" cy="2788920"/>
        </p:xfrm>
        <a:graphic>
          <a:graphicData uri="http://schemas.openxmlformats.org/drawingml/2006/table">
            <a:tbl>
              <a:tblPr firstRow="1" bandRow="1"/>
              <a:tblGrid>
                <a:gridCol w="2042160">
                  <a:extLst>
                    <a:ext uri="{9D8B030D-6E8A-4147-A177-3AD203B41FA5}">
                      <a16:colId xmlns:a16="http://schemas.microsoft.com/office/drawing/2014/main" val="20000"/>
                    </a:ext>
                  </a:extLst>
                </a:gridCol>
                <a:gridCol w="2042160">
                  <a:extLst>
                    <a:ext uri="{9D8B030D-6E8A-4147-A177-3AD203B41FA5}">
                      <a16:colId xmlns:a16="http://schemas.microsoft.com/office/drawing/2014/main" val="20001"/>
                    </a:ext>
                  </a:extLst>
                </a:gridCol>
                <a:gridCol w="2042160">
                  <a:extLst>
                    <a:ext uri="{9D8B030D-6E8A-4147-A177-3AD203B41FA5}">
                      <a16:colId xmlns:a16="http://schemas.microsoft.com/office/drawing/2014/main" val="20002"/>
                    </a:ext>
                  </a:extLst>
                </a:gridCol>
                <a:gridCol w="2042160">
                  <a:extLst>
                    <a:ext uri="{9D8B030D-6E8A-4147-A177-3AD203B41FA5}">
                      <a16:colId xmlns:a16="http://schemas.microsoft.com/office/drawing/2014/main" val="20003"/>
                    </a:ext>
                  </a:extLst>
                </a:gridCol>
                <a:gridCol w="2042160">
                  <a:extLst>
                    <a:ext uri="{9D8B030D-6E8A-4147-A177-3AD203B41FA5}">
                      <a16:colId xmlns:a16="http://schemas.microsoft.com/office/drawing/2014/main" val="20004"/>
                    </a:ext>
                  </a:extLst>
                </a:gridCol>
              </a:tblGrid>
              <a:tr h="677054">
                <a:tc>
                  <a:txBody>
                    <a:bodyPr/>
                    <a:lstStyle/>
                    <a:p>
                      <a:pPr marL="19050" marR="19050" lvl="0" indent="0" algn="l" fontAlgn="ctr">
                        <a:lnSpc>
                          <a:spcPct val="100000"/>
                        </a:lnSpc>
                      </a:pPr>
                      <a:endParaRPr sz="48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Coefficient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000" b="1" u="none" spc="0">
                          <a:solidFill>
                            <a:srgbClr val="000000">
                              <a:alpha val="100000"/>
                            </a:srgbClr>
                          </a:solidFill>
                          <a:latin typeface="Calibri"/>
                        </a:rPr>
                        <a:t>Standard deviation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t-value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p-value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337029">
                <a:tc>
                  <a:txBody>
                    <a:bodyPr/>
                    <a:lstStyle/>
                    <a:p>
                      <a:pPr marL="19050" marR="19050" lvl="0" indent="0" algn="l" fontAlgn="ctr">
                        <a:lnSpc>
                          <a:spcPct val="100000"/>
                        </a:lnSpc>
                      </a:pPr>
                      <a:r>
                        <a:rPr lang="en-US" sz="2400" b="1" u="none" spc="0">
                          <a:solidFill>
                            <a:srgbClr val="000000">
                              <a:alpha val="100000"/>
                            </a:srgbClr>
                          </a:solidFill>
                          <a:latin typeface="Calibri"/>
                        </a:rPr>
                        <a:t>Intercept</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7.77897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12.76197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0.60954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0.54216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337029">
                <a:tc>
                  <a:txBody>
                    <a:bodyPr/>
                    <a:lstStyle/>
                    <a:p>
                      <a:pPr marL="19050" marR="19050" lvl="0" indent="0" algn="l" fontAlgn="ctr">
                        <a:lnSpc>
                          <a:spcPct val="100000"/>
                        </a:lnSpc>
                      </a:pPr>
                      <a:r>
                        <a:rPr lang="en-US" sz="2400" b="1" u="none" spc="0">
                          <a:solidFill>
                            <a:srgbClr val="000000">
                              <a:alpha val="100000"/>
                            </a:srgbClr>
                          </a:solidFill>
                          <a:latin typeface="Calibri"/>
                        </a:rPr>
                        <a:t>Impressions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0.00000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0.00000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-1.92652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0.05404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337029">
                <a:tc>
                  <a:txBody>
                    <a:bodyPr/>
                    <a:lstStyle/>
                    <a:p>
                      <a:pPr marL="19050" marR="19050" lvl="0" indent="0" algn="l" fontAlgn="ctr">
                        <a:lnSpc>
                          <a:spcPct val="100000"/>
                        </a:lnSpc>
                      </a:pPr>
                      <a:r>
                        <a:rPr lang="en-US" sz="2400" b="1" u="none" spc="0">
                          <a:solidFill>
                            <a:srgbClr val="000000">
                              <a:alpha val="100000"/>
                            </a:srgbClr>
                          </a:solidFill>
                          <a:latin typeface="Calibri"/>
                        </a:rPr>
                        <a:t>Clicks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9900">
                              <a:alpha val="100000"/>
                            </a:srgbClr>
                          </a:solidFill>
                          <a:latin typeface="Calibri"/>
                        </a:rPr>
                        <a:t>0.00826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0.00089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9.26502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0.00000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337029">
                <a:tc>
                  <a:txBody>
                    <a:bodyPr/>
                    <a:lstStyle/>
                    <a:p>
                      <a:pPr marL="19050" marR="19050" lvl="0" indent="0" algn="l" fontAlgn="ctr">
                        <a:lnSpc>
                          <a:spcPct val="100000"/>
                        </a:lnSpc>
                      </a:pPr>
                      <a:r>
                        <a:rPr lang="en-US" sz="2400" b="1" u="none" spc="0">
                          <a:solidFill>
                            <a:srgbClr val="000000">
                              <a:alpha val="100000"/>
                            </a:srgbClr>
                          </a:solidFill>
                          <a:latin typeface="Calibri"/>
                        </a:rPr>
                        <a:t>Cost</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9900">
                              <a:alpha val="100000"/>
                            </a:srgbClr>
                          </a:solidFill>
                          <a:latin typeface="Calibri"/>
                        </a:rPr>
                        <a:t>0.00213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0.00096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2.21728</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0.02660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r h="337029">
                <a:tc>
                  <a:txBody>
                    <a:bodyPr/>
                    <a:lstStyle/>
                    <a:p>
                      <a:pPr marL="19050" marR="19050" lvl="0" indent="0" algn="l" fontAlgn="ctr">
                        <a:lnSpc>
                          <a:spcPct val="100000"/>
                        </a:lnSpc>
                      </a:pPr>
                      <a:r>
                        <a:rPr lang="en-US" sz="2400" b="1" u="none" spc="0">
                          <a:solidFill>
                            <a:srgbClr val="000000">
                              <a:alpha val="100000"/>
                            </a:srgbClr>
                          </a:solidFill>
                          <a:latin typeface="Calibri"/>
                        </a:rPr>
                        <a:t>Avg_Position</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0.36506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2.90577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0.12563</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b="1" u="none" spc="0" dirty="0">
                          <a:solidFill>
                            <a:srgbClr val="000000">
                              <a:alpha val="100000"/>
                            </a:srgbClr>
                          </a:solidFill>
                          <a:latin typeface="Calibri"/>
                        </a:rPr>
                        <a:t>0.90002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5"/>
                  </a:ext>
                </a:extLst>
              </a:tr>
            </a:tbl>
          </a:graphicData>
        </a:graphic>
      </p:graphicFrame>
      <p:sp>
        <p:nvSpPr>
          <p:cNvPr id="6" name="TextBox 5">
            <a:extLst>
              <a:ext uri="{FF2B5EF4-FFF2-40B4-BE49-F238E27FC236}">
                <a16:creationId xmlns:a16="http://schemas.microsoft.com/office/drawing/2014/main" id="{3B778552-18EA-4B63-88B9-CB70470CEA24}"/>
              </a:ext>
            </a:extLst>
          </p:cNvPr>
          <p:cNvSpPr txBox="1"/>
          <p:nvPr/>
        </p:nvSpPr>
        <p:spPr>
          <a:xfrm>
            <a:off x="514350" y="3678644"/>
            <a:ext cx="11163300" cy="954107"/>
          </a:xfrm>
          <a:prstGeom prst="rect">
            <a:avLst/>
          </a:prstGeom>
          <a:noFill/>
        </p:spPr>
        <p:txBody>
          <a:bodyPr wrap="square">
            <a:spAutoFit/>
          </a:bodyPr>
          <a:lstStyle/>
          <a:p>
            <a:r>
              <a:rPr lang="en-US" sz="2800" b="1" i="0" dirty="0">
                <a:solidFill>
                  <a:srgbClr val="424446"/>
                </a:solidFill>
                <a:effectLst/>
                <a:latin typeface="Segoe UI" panose="020B0502040204020203" pitchFamily="34" charset="0"/>
              </a:rPr>
              <a:t>**If the p-value is larger than 0.05, we </a:t>
            </a:r>
            <a:r>
              <a:rPr lang="en-US" sz="2800" b="1" i="1" dirty="0">
                <a:solidFill>
                  <a:srgbClr val="424446"/>
                </a:solidFill>
                <a:effectLst/>
                <a:latin typeface="Segoe UI" panose="020B0502040204020203" pitchFamily="34" charset="0"/>
              </a:rPr>
              <a:t>cannot</a:t>
            </a:r>
            <a:r>
              <a:rPr lang="en-US" sz="2800" b="1" i="0" dirty="0">
                <a:solidFill>
                  <a:srgbClr val="424446"/>
                </a:solidFill>
                <a:effectLst/>
                <a:latin typeface="Segoe UI" panose="020B0502040204020203" pitchFamily="34" charset="0"/>
              </a:rPr>
              <a:t> conclude that a significant difference exists. </a:t>
            </a:r>
            <a:endParaRPr lang="en-US" sz="2800" b="1" dirty="0"/>
          </a:p>
        </p:txBody>
      </p:sp>
      <p:sp>
        <p:nvSpPr>
          <p:cNvPr id="8" name="TextBox 7">
            <a:extLst>
              <a:ext uri="{FF2B5EF4-FFF2-40B4-BE49-F238E27FC236}">
                <a16:creationId xmlns:a16="http://schemas.microsoft.com/office/drawing/2014/main" id="{B7F252E1-BD31-4970-A338-BBB2ABC8C45B}"/>
              </a:ext>
            </a:extLst>
          </p:cNvPr>
          <p:cNvSpPr txBox="1"/>
          <p:nvPr/>
        </p:nvSpPr>
        <p:spPr>
          <a:xfrm>
            <a:off x="129970" y="4595880"/>
            <a:ext cx="11646310" cy="1569660"/>
          </a:xfrm>
          <a:prstGeom prst="rect">
            <a:avLst/>
          </a:prstGeom>
          <a:noFill/>
        </p:spPr>
        <p:txBody>
          <a:bodyPr wrap="square">
            <a:spAutoFit/>
          </a:bodyPr>
          <a:lstStyle/>
          <a:p>
            <a:r>
              <a:rPr lang="en-US" sz="2400" b="0" i="0" dirty="0">
                <a:solidFill>
                  <a:srgbClr val="4D4F51"/>
                </a:solidFill>
                <a:effectLst/>
                <a:latin typeface="Open Sans" panose="020B0606030504020204" pitchFamily="34" charset="0"/>
              </a:rPr>
              <a:t>In these results, the relationships between conversion and clicks and Cost are statistically significant because the p-values for these terms are less than the significance level of 0.05. The relationship between conversion and Impressions and Avg-Position are not statistically significant at the significance level of 0.05.</a:t>
            </a:r>
            <a:endParaRPr lang="en-US" sz="2400" dirty="0"/>
          </a:p>
        </p:txBody>
      </p:sp>
      <p:sp>
        <p:nvSpPr>
          <p:cNvPr id="10" name="TextBox 9">
            <a:extLst>
              <a:ext uri="{FF2B5EF4-FFF2-40B4-BE49-F238E27FC236}">
                <a16:creationId xmlns:a16="http://schemas.microsoft.com/office/drawing/2014/main" id="{BBB4AEB2-71FE-40AC-8686-73E7F63AE60D}"/>
              </a:ext>
            </a:extLst>
          </p:cNvPr>
          <p:cNvSpPr txBox="1"/>
          <p:nvPr/>
        </p:nvSpPr>
        <p:spPr>
          <a:xfrm>
            <a:off x="152400" y="6250945"/>
            <a:ext cx="10287000" cy="261610"/>
          </a:xfrm>
          <a:prstGeom prst="rect">
            <a:avLst/>
          </a:prstGeom>
          <a:noFill/>
        </p:spPr>
        <p:txBody>
          <a:bodyPr wrap="square">
            <a:spAutoFit/>
          </a:bodyPr>
          <a:lstStyle/>
          <a:p>
            <a:r>
              <a:rPr lang="en-US" sz="1100" dirty="0">
                <a:hlinkClick r:id="rId2"/>
              </a:rPr>
              <a:t>https://support.minitab.com/en-us/minitab-express/1/help-and-how-to/modeling-statistics/regression/how-to/multiple-regression/interpret-the-results/key-results/</a:t>
            </a:r>
            <a:r>
              <a:rPr lang="en-US" sz="1100" dirty="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sp>
        <p:nvSpPr>
          <p:cNvPr id="5" name="TextBox 4"/>
          <p:cNvSpPr txBox="1"/>
          <p:nvPr/>
        </p:nvSpPr>
        <p:spPr>
          <a:xfrm>
            <a:off x="2209800" y="1"/>
            <a:ext cx="7620000" cy="523220"/>
          </a:xfrm>
          <a:prstGeom prst="rect">
            <a:avLst/>
          </a:prstGeom>
          <a:noFill/>
        </p:spPr>
        <p:txBody>
          <a:bodyPr lIns="91440" tIns="45720" rIns="91440" bIns="45720" rtlCol="0">
            <a:spAutoFit/>
          </a:bodyPr>
          <a:lstStyle/>
          <a:p>
            <a:pPr fontAlgn="base"/>
            <a:r>
              <a:rPr lang="en-US" sz="2800" b="1" dirty="0">
                <a:solidFill>
                  <a:srgbClr val="205564">
                    <a:alpha val="100000"/>
                  </a:srgbClr>
                </a:solidFill>
                <a:latin typeface="Cambria"/>
              </a:rPr>
              <a:t>Random Effects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pic>
        <p:nvPicPr>
          <p:cNvPr id="4" name="Random Effects" descr="Random Effects"/>
          <p:cNvPicPr>
            <a:picLocks noChangeAspect="1"/>
          </p:cNvPicPr>
          <p:nvPr/>
        </p:nvPicPr>
        <p:blipFill>
          <a:blip r:embed="rId2"/>
          <a:stretch>
            <a:fillRect/>
          </a:stretch>
        </p:blipFill>
        <p:spPr>
          <a:xfrm>
            <a:off x="533400" y="649466"/>
            <a:ext cx="7467601" cy="5334000"/>
          </a:xfrm>
          <a:prstGeom prst="rect">
            <a:avLst/>
          </a:prstGeom>
        </p:spPr>
      </p:pic>
      <p:sp>
        <p:nvSpPr>
          <p:cNvPr id="7" name="TextBox 6">
            <a:extLst>
              <a:ext uri="{FF2B5EF4-FFF2-40B4-BE49-F238E27FC236}">
                <a16:creationId xmlns:a16="http://schemas.microsoft.com/office/drawing/2014/main" id="{EA5A5CE3-7D9B-4B3F-B0A2-54A5CECE90A4}"/>
              </a:ext>
            </a:extLst>
          </p:cNvPr>
          <p:cNvSpPr txBox="1"/>
          <p:nvPr/>
        </p:nvSpPr>
        <p:spPr>
          <a:xfrm>
            <a:off x="2143124" y="6058584"/>
            <a:ext cx="9058275" cy="830997"/>
          </a:xfrm>
          <a:prstGeom prst="rect">
            <a:avLst/>
          </a:prstGeom>
          <a:solidFill>
            <a:schemeClr val="bg1"/>
          </a:solidFill>
        </p:spPr>
        <p:txBody>
          <a:bodyPr wrap="square">
            <a:spAutoFit/>
          </a:bodyPr>
          <a:lstStyle/>
          <a:p>
            <a:r>
              <a:rPr lang="en-US" sz="2400" b="1" i="0" dirty="0">
                <a:solidFill>
                  <a:srgbClr val="000000"/>
                </a:solidFill>
                <a:effectLst/>
                <a:latin typeface="+mn-lt"/>
              </a:rPr>
              <a:t>The plot shows the distribution of the random effects. The table displays the summary statistic of random effects.</a:t>
            </a:r>
            <a:endParaRPr lang="en-US" sz="2400" b="1"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8277225"/>
          <a:chOff x="619125" y="0"/>
          <a:chExt cx="8382000" cy="8277225"/>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pPr fontAlgn="base"/>
            <a:r>
              <a:rPr lang="en-US" sz="2800" b="1" dirty="0">
                <a:solidFill>
                  <a:srgbClr val="205564">
                    <a:alpha val="100000"/>
                  </a:srgbClr>
                </a:solidFill>
                <a:latin typeface="Cambria"/>
              </a:rPr>
              <a:t>Random effects summary</a:t>
            </a:r>
            <a:r>
              <a:rPr lang="en-US" sz="1000" dirty="0">
                <a:solidFill>
                  <a:srgbClr val="000000">
                    <a:alpha val="100000"/>
                  </a:srgbClr>
                </a:solidFill>
                <a:latin typeface="Calibri"/>
              </a:rPr>
              <a:t> </a:t>
            </a:r>
          </a:p>
        </p:txBody>
      </p:sp>
      <p:cxnSp>
        <p:nvCxnSpPr>
          <p:cNvPr id="2" name="Straight Connector 1"/>
          <p:cNvCxnSpPr/>
          <p:nvPr/>
        </p:nvCxnSpPr>
        <p:spPr>
          <a:xfrm>
            <a:off x="2190750" y="762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graphicFrame>
        <p:nvGraphicFramePr>
          <p:cNvPr id="4" name="Table 3"/>
          <p:cNvGraphicFramePr>
            <a:graphicFrameLocks noGrp="1"/>
          </p:cNvGraphicFramePr>
          <p:nvPr>
            <p:extLst>
              <p:ext uri="{D42A27DB-BD31-4B8C-83A1-F6EECF244321}">
                <p14:modId xmlns:p14="http://schemas.microsoft.com/office/powerpoint/2010/main" val="741954076"/>
              </p:ext>
            </p:extLst>
          </p:nvPr>
        </p:nvGraphicFramePr>
        <p:xfrm>
          <a:off x="609600" y="1468279"/>
          <a:ext cx="10972801" cy="1596866"/>
        </p:xfrm>
        <a:graphic>
          <a:graphicData uri="http://schemas.openxmlformats.org/drawingml/2006/table">
            <a:tbl>
              <a:tblPr firstRow="1" bandRow="1"/>
              <a:tblGrid>
                <a:gridCol w="1567543">
                  <a:extLst>
                    <a:ext uri="{9D8B030D-6E8A-4147-A177-3AD203B41FA5}">
                      <a16:colId xmlns:a16="http://schemas.microsoft.com/office/drawing/2014/main" val="20000"/>
                    </a:ext>
                  </a:extLst>
                </a:gridCol>
                <a:gridCol w="1567543">
                  <a:extLst>
                    <a:ext uri="{9D8B030D-6E8A-4147-A177-3AD203B41FA5}">
                      <a16:colId xmlns:a16="http://schemas.microsoft.com/office/drawing/2014/main" val="20001"/>
                    </a:ext>
                  </a:extLst>
                </a:gridCol>
                <a:gridCol w="1567543">
                  <a:extLst>
                    <a:ext uri="{9D8B030D-6E8A-4147-A177-3AD203B41FA5}">
                      <a16:colId xmlns:a16="http://schemas.microsoft.com/office/drawing/2014/main" val="20002"/>
                    </a:ext>
                  </a:extLst>
                </a:gridCol>
                <a:gridCol w="1567543">
                  <a:extLst>
                    <a:ext uri="{9D8B030D-6E8A-4147-A177-3AD203B41FA5}">
                      <a16:colId xmlns:a16="http://schemas.microsoft.com/office/drawing/2014/main" val="20003"/>
                    </a:ext>
                  </a:extLst>
                </a:gridCol>
                <a:gridCol w="1567543">
                  <a:extLst>
                    <a:ext uri="{9D8B030D-6E8A-4147-A177-3AD203B41FA5}">
                      <a16:colId xmlns:a16="http://schemas.microsoft.com/office/drawing/2014/main" val="20004"/>
                    </a:ext>
                  </a:extLst>
                </a:gridCol>
                <a:gridCol w="1567543">
                  <a:extLst>
                    <a:ext uri="{9D8B030D-6E8A-4147-A177-3AD203B41FA5}">
                      <a16:colId xmlns:a16="http://schemas.microsoft.com/office/drawing/2014/main" val="20005"/>
                    </a:ext>
                  </a:extLst>
                </a:gridCol>
                <a:gridCol w="1567543">
                  <a:extLst>
                    <a:ext uri="{9D8B030D-6E8A-4147-A177-3AD203B41FA5}">
                      <a16:colId xmlns:a16="http://schemas.microsoft.com/office/drawing/2014/main" val="20006"/>
                    </a:ext>
                  </a:extLst>
                </a:gridCol>
              </a:tblGrid>
              <a:tr h="991992">
                <a:tc>
                  <a:txBody>
                    <a:bodyPr/>
                    <a:lstStyle/>
                    <a:p>
                      <a:pPr marL="19050" marR="19050" lvl="0" indent="0" algn="l" fontAlgn="ctr">
                        <a:lnSpc>
                          <a:spcPct val="100000"/>
                        </a:lnSpc>
                      </a:pPr>
                      <a:endParaRPr sz="48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Minimum</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1st Quartile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Median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Mean</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3rd Quartile</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Maximum</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604874">
                <a:tc>
                  <a:txBody>
                    <a:bodyPr/>
                    <a:lstStyle/>
                    <a:p>
                      <a:pPr marL="19050" marR="19050" lvl="0" indent="0" algn="l" fontAlgn="ctr">
                        <a:lnSpc>
                          <a:spcPct val="100000"/>
                        </a:lnSpc>
                      </a:pPr>
                      <a:r>
                        <a:rPr lang="en-US" sz="2400" b="1" u="none" spc="0">
                          <a:solidFill>
                            <a:srgbClr val="000000">
                              <a:alpha val="100000"/>
                            </a:srgbClr>
                          </a:solidFill>
                          <a:latin typeface="Calibri"/>
                        </a:rPr>
                        <a:t>values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-30.15065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-8.56345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-2.14902</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0.00000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1.97885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48.19746</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bl>
          </a:graphicData>
        </a:graphic>
      </p:graphicFrame>
      <p:sp>
        <p:nvSpPr>
          <p:cNvPr id="5" name="TextBox 4"/>
          <p:cNvSpPr txBox="1"/>
          <p:nvPr/>
        </p:nvSpPr>
        <p:spPr>
          <a:xfrm>
            <a:off x="381000" y="3771423"/>
            <a:ext cx="5486400" cy="830997"/>
          </a:xfrm>
          <a:prstGeom prst="rect">
            <a:avLst/>
          </a:prstGeom>
          <a:noFill/>
        </p:spPr>
        <p:txBody>
          <a:bodyPr wrap="square" lIns="91440" tIns="45720" rIns="91440" bIns="45720" rtlCol="0">
            <a:spAutoFit/>
          </a:bodyPr>
          <a:lstStyle/>
          <a:p>
            <a:pPr fontAlgn="base"/>
            <a:r>
              <a:rPr lang="en-US" sz="2400" b="1" dirty="0">
                <a:solidFill>
                  <a:srgbClr val="000000">
                    <a:alpha val="100000"/>
                  </a:srgbClr>
                </a:solidFill>
                <a:latin typeface="Calibri"/>
              </a:rPr>
              <a:t>The table displays the summary statistic of random effects.</a:t>
            </a:r>
          </a:p>
        </p:txBody>
      </p:sp>
      <p:pic>
        <p:nvPicPr>
          <p:cNvPr id="7" name="Random Effects" descr="Random Effects">
            <a:extLst>
              <a:ext uri="{FF2B5EF4-FFF2-40B4-BE49-F238E27FC236}">
                <a16:creationId xmlns:a16="http://schemas.microsoft.com/office/drawing/2014/main" id="{DAB0AB6A-D712-4976-B2A4-F5FED0EE8DAD}"/>
              </a:ext>
            </a:extLst>
          </p:cNvPr>
          <p:cNvPicPr>
            <a:picLocks noChangeAspect="1"/>
          </p:cNvPicPr>
          <p:nvPr/>
        </p:nvPicPr>
        <p:blipFill>
          <a:blip r:embed="rId2"/>
          <a:stretch>
            <a:fillRect/>
          </a:stretch>
        </p:blipFill>
        <p:spPr>
          <a:xfrm>
            <a:off x="6858000" y="3252283"/>
            <a:ext cx="4876800" cy="3483428"/>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7720013"/>
          <a:chOff x="619125" y="0"/>
          <a:chExt cx="8382000" cy="7720013"/>
        </a:xfrm>
      </p:grpSpPr>
      <p:sp>
        <p:nvSpPr>
          <p:cNvPr id="6" name="TextBox 5"/>
          <p:cNvSpPr txBox="1"/>
          <p:nvPr/>
        </p:nvSpPr>
        <p:spPr>
          <a:xfrm>
            <a:off x="2209800" y="1"/>
            <a:ext cx="7620000" cy="523220"/>
          </a:xfrm>
          <a:prstGeom prst="rect">
            <a:avLst/>
          </a:prstGeom>
          <a:noFill/>
        </p:spPr>
        <p:txBody>
          <a:bodyPr lIns="91440" tIns="45720" rIns="91440" bIns="45720" rtlCol="0">
            <a:spAutoFit/>
          </a:bodyPr>
          <a:lstStyle/>
          <a:p>
            <a:pPr fontAlgn="base"/>
            <a:r>
              <a:rPr lang="en-US" sz="2800" b="1" dirty="0">
                <a:solidFill>
                  <a:srgbClr val="205564">
                    <a:alpha val="100000"/>
                  </a:srgbClr>
                </a:solidFill>
                <a:latin typeface="Cambria"/>
              </a:rPr>
              <a:t>Random effects coefficients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graphicFrame>
        <p:nvGraphicFramePr>
          <p:cNvPr id="4" name="Table 3"/>
          <p:cNvGraphicFramePr>
            <a:graphicFrameLocks noGrp="1"/>
          </p:cNvGraphicFramePr>
          <p:nvPr>
            <p:extLst>
              <p:ext uri="{D42A27DB-BD31-4B8C-83A1-F6EECF244321}">
                <p14:modId xmlns:p14="http://schemas.microsoft.com/office/powerpoint/2010/main" val="624249531"/>
              </p:ext>
            </p:extLst>
          </p:nvPr>
        </p:nvGraphicFramePr>
        <p:xfrm>
          <a:off x="304800" y="685800"/>
          <a:ext cx="11582400" cy="4808220"/>
        </p:xfrm>
        <a:graphic>
          <a:graphicData uri="http://schemas.openxmlformats.org/drawingml/2006/table">
            <a:tbl>
              <a:tblPr firstRow="1" bandRow="1"/>
              <a:tblGrid>
                <a:gridCol w="5791200">
                  <a:extLst>
                    <a:ext uri="{9D8B030D-6E8A-4147-A177-3AD203B41FA5}">
                      <a16:colId xmlns:a16="http://schemas.microsoft.com/office/drawing/2014/main" val="20000"/>
                    </a:ext>
                  </a:extLst>
                </a:gridCol>
                <a:gridCol w="5791200">
                  <a:extLst>
                    <a:ext uri="{9D8B030D-6E8A-4147-A177-3AD203B41FA5}">
                      <a16:colId xmlns:a16="http://schemas.microsoft.com/office/drawing/2014/main" val="20001"/>
                    </a:ext>
                  </a:extLst>
                </a:gridCol>
              </a:tblGrid>
              <a:tr h="498288">
                <a:tc>
                  <a:txBody>
                    <a:bodyPr/>
                    <a:lstStyle/>
                    <a:p>
                      <a:pPr marL="19050" marR="19050" lvl="0" indent="0" algn="l" fontAlgn="ctr">
                        <a:lnSpc>
                          <a:spcPct val="100000"/>
                        </a:lnSpc>
                      </a:pPr>
                      <a:endParaRPr sz="4800"/>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b="1" u="none" spc="0">
                          <a:solidFill>
                            <a:srgbClr val="000000">
                              <a:alpha val="100000"/>
                            </a:srgbClr>
                          </a:solidFill>
                          <a:latin typeface="Calibri"/>
                        </a:rPr>
                        <a:t>Coefficient</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extLst>
                  <a:ext uri="{0D108BD9-81ED-4DB2-BD59-A6C34878D82A}">
                    <a16:rowId xmlns:a16="http://schemas.microsoft.com/office/drawing/2014/main" val="10000"/>
                  </a:ext>
                </a:extLst>
              </a:tr>
              <a:tr h="303834">
                <a:tc>
                  <a:txBody>
                    <a:bodyPr/>
                    <a:lstStyle/>
                    <a:p>
                      <a:pPr marL="19050" marR="19050" lvl="0" indent="0" algn="l" fontAlgn="ctr">
                        <a:lnSpc>
                          <a:spcPct val="100000"/>
                        </a:lnSpc>
                      </a:pPr>
                      <a:r>
                        <a:rPr lang="en-US" sz="2000" b="1" u="none" spc="0">
                          <a:solidFill>
                            <a:srgbClr val="000000">
                              <a:alpha val="100000"/>
                            </a:srgbClr>
                          </a:solidFill>
                          <a:latin typeface="Calibri"/>
                        </a:rPr>
                        <a:t>best office supplies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-7.8554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1"/>
                  </a:ext>
                </a:extLst>
              </a:tr>
              <a:tr h="303834">
                <a:tc>
                  <a:txBody>
                    <a:bodyPr/>
                    <a:lstStyle/>
                    <a:p>
                      <a:pPr marL="19050" marR="19050" lvl="0" indent="0" algn="l" fontAlgn="ctr">
                        <a:lnSpc>
                          <a:spcPct val="100000"/>
                        </a:lnSpc>
                      </a:pPr>
                      <a:r>
                        <a:rPr lang="en-US" sz="2400" b="1" u="none" spc="0">
                          <a:solidFill>
                            <a:srgbClr val="000000">
                              <a:alpha val="100000"/>
                            </a:srgbClr>
                          </a:solidFill>
                          <a:latin typeface="Calibri"/>
                        </a:rPr>
                        <a:t>bestbuy</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-8.7994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2"/>
                  </a:ext>
                </a:extLst>
              </a:tr>
              <a:tr h="303834">
                <a:tc>
                  <a:txBody>
                    <a:bodyPr/>
                    <a:lstStyle/>
                    <a:p>
                      <a:pPr marL="19050" marR="19050" lvl="0" indent="0" algn="l" fontAlgn="ctr">
                        <a:lnSpc>
                          <a:spcPct val="100000"/>
                        </a:lnSpc>
                      </a:pPr>
                      <a:r>
                        <a:rPr lang="en-US" sz="2000" b="1" u="none" spc="0">
                          <a:solidFill>
                            <a:srgbClr val="000000">
                              <a:alpha val="100000"/>
                            </a:srgbClr>
                          </a:solidFill>
                          <a:latin typeface="Calibri"/>
                        </a:rPr>
                        <a:t>consumer electronics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1.3070</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3"/>
                  </a:ext>
                </a:extLst>
              </a:tr>
              <a:tr h="303834">
                <a:tc>
                  <a:txBody>
                    <a:bodyPr/>
                    <a:lstStyle/>
                    <a:p>
                      <a:pPr marL="19050" marR="19050" lvl="0" indent="0" algn="l" fontAlgn="ctr">
                        <a:lnSpc>
                          <a:spcPct val="100000"/>
                        </a:lnSpc>
                      </a:pPr>
                      <a:r>
                        <a:rPr lang="en-US" sz="2400" b="1" u="none" spc="0">
                          <a:solidFill>
                            <a:srgbClr val="000000">
                              <a:alpha val="100000"/>
                            </a:srgbClr>
                          </a:solidFill>
                          <a:latin typeface="Calibri"/>
                        </a:rPr>
                        <a:t>laptop shop</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-9.0017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4"/>
                  </a:ext>
                </a:extLst>
              </a:tr>
              <a:tr h="303834">
                <a:tc>
                  <a:txBody>
                    <a:bodyPr/>
                    <a:lstStyle/>
                    <a:p>
                      <a:pPr marL="19050" marR="19050" lvl="0" indent="0" algn="l" fontAlgn="ctr">
                        <a:lnSpc>
                          <a:spcPct val="100000"/>
                        </a:lnSpc>
                      </a:pPr>
                      <a:r>
                        <a:rPr lang="en-US" sz="2000" b="1" u="none" spc="0">
                          <a:solidFill>
                            <a:srgbClr val="000000">
                              <a:alpha val="100000"/>
                            </a:srgbClr>
                          </a:solidFill>
                          <a:latin typeface="Calibri"/>
                        </a:rPr>
                        <a:t>my office star</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2.0425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5"/>
                  </a:ext>
                </a:extLst>
              </a:tr>
              <a:tr h="303834">
                <a:tc>
                  <a:txBody>
                    <a:bodyPr/>
                    <a:lstStyle/>
                    <a:p>
                      <a:pPr marL="19050" marR="19050" lvl="0" indent="0" algn="l" fontAlgn="ctr">
                        <a:lnSpc>
                          <a:spcPct val="100000"/>
                        </a:lnSpc>
                      </a:pPr>
                      <a:r>
                        <a:rPr lang="en-US" sz="2000" b="1" u="none" spc="0">
                          <a:solidFill>
                            <a:srgbClr val="000000">
                              <a:alpha val="100000"/>
                            </a:srgbClr>
                          </a:solidFill>
                          <a:latin typeface="Calibri"/>
                        </a:rPr>
                        <a:t>nearest office store</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-5.6051</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6"/>
                  </a:ext>
                </a:extLst>
              </a:tr>
              <a:tr h="303834">
                <a:tc>
                  <a:txBody>
                    <a:bodyPr/>
                    <a:lstStyle/>
                    <a:p>
                      <a:pPr marL="19050" marR="19050" lvl="0" indent="0" algn="l" fontAlgn="ctr">
                        <a:lnSpc>
                          <a:spcPct val="100000"/>
                        </a:lnSpc>
                      </a:pPr>
                      <a:r>
                        <a:rPr lang="en-US" sz="2000" b="1" u="none" spc="0">
                          <a:solidFill>
                            <a:srgbClr val="000000">
                              <a:alpha val="100000"/>
                            </a:srgbClr>
                          </a:solidFill>
                          <a:latin typeface="Calibri"/>
                        </a:rPr>
                        <a:t>nearest office supplies store</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1.7879</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7"/>
                  </a:ext>
                </a:extLst>
              </a:tr>
              <a:tr h="303834">
                <a:tc>
                  <a:txBody>
                    <a:bodyPr/>
                    <a:lstStyle/>
                    <a:p>
                      <a:pPr marL="19050" marR="19050" lvl="0" indent="0" algn="l" fontAlgn="ctr">
                        <a:lnSpc>
                          <a:spcPct val="100000"/>
                        </a:lnSpc>
                      </a:pPr>
                      <a:r>
                        <a:rPr lang="en-US" sz="2400" b="1" u="none" spc="0">
                          <a:solidFill>
                            <a:srgbClr val="000000">
                              <a:alpha val="100000"/>
                            </a:srgbClr>
                          </a:solidFill>
                          <a:latin typeface="Calibri"/>
                        </a:rPr>
                        <a:t>office star</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48.1975</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8"/>
                  </a:ext>
                </a:extLst>
              </a:tr>
              <a:tr h="303834">
                <a:tc>
                  <a:txBody>
                    <a:bodyPr/>
                    <a:lstStyle/>
                    <a:p>
                      <a:pPr marL="19050" marR="19050" lvl="0" indent="0" algn="l" fontAlgn="ctr">
                        <a:lnSpc>
                          <a:spcPct val="100000"/>
                        </a:lnSpc>
                      </a:pPr>
                      <a:r>
                        <a:rPr lang="en-US" sz="2000" b="1" u="none" spc="0">
                          <a:solidFill>
                            <a:srgbClr val="000000">
                              <a:alpha val="100000"/>
                            </a:srgbClr>
                          </a:solidFill>
                          <a:latin typeface="Calibri"/>
                        </a:rPr>
                        <a:t>office star coupons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a:solidFill>
                            <a:srgbClr val="000000">
                              <a:alpha val="100000"/>
                            </a:srgbClr>
                          </a:solidFill>
                          <a:latin typeface="Calibri"/>
                        </a:rPr>
                        <a:t>-30.1507</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09"/>
                  </a:ext>
                </a:extLst>
              </a:tr>
              <a:tr h="303834">
                <a:tc>
                  <a:txBody>
                    <a:bodyPr/>
                    <a:lstStyle/>
                    <a:p>
                      <a:pPr marL="19050" marR="19050" lvl="0" indent="0" algn="l" fontAlgn="ctr">
                        <a:lnSpc>
                          <a:spcPct val="100000"/>
                        </a:lnSpc>
                      </a:pPr>
                      <a:r>
                        <a:rPr lang="en-US" sz="2000" b="1" u="none" spc="0">
                          <a:solidFill>
                            <a:srgbClr val="000000">
                              <a:alpha val="100000"/>
                            </a:srgbClr>
                          </a:solidFill>
                          <a:latin typeface="Calibri"/>
                        </a:rPr>
                        <a:t>office supplies</a:t>
                      </a:r>
                    </a:p>
                  </a:txBody>
                  <a:tcPr marL="19050" marR="1905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2F2F2">
                        <a:alpha val="100000"/>
                      </a:srgbClr>
                    </a:solidFill>
                  </a:tcPr>
                </a:tc>
                <a:tc>
                  <a:txBody>
                    <a:bodyPr/>
                    <a:lstStyle/>
                    <a:p>
                      <a:pPr marL="0" marR="0" lvl="0" indent="0" algn="ctr" fontAlgn="ctr">
                        <a:lnSpc>
                          <a:spcPct val="100000"/>
                        </a:lnSpc>
                      </a:pPr>
                      <a:r>
                        <a:rPr lang="en-US" sz="2400" u="none" spc="0" dirty="0">
                          <a:solidFill>
                            <a:srgbClr val="000000">
                              <a:alpha val="100000"/>
                            </a:srgbClr>
                          </a:solidFill>
                          <a:latin typeface="Calibri"/>
                        </a:rPr>
                        <a:t>8.0774</a:t>
                      </a:r>
                    </a:p>
                  </a:txBody>
                  <a:tcPr marL="0" marR="0" marT="19050" marB="190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dbl" algn="ctr">
                      <a:solidFill>
                        <a:srgbClr val="000000">
                          <a:alpha val="100000"/>
                        </a:srgbClr>
                      </a:solidFill>
                      <a:prstDash val="solid"/>
                      <a:round/>
                      <a:headEnd type="none" w="med" len="med"/>
                      <a:tailEnd type="none" w="med" len="med"/>
                    </a:lnT>
                    <a:lnB w="12700" cap="flat" cmpd="dbl" algn="ctr">
                      <a:solidFill>
                        <a:srgbClr val="000000">
                          <a:alpha val="100000"/>
                        </a:srgbClr>
                      </a:solidFill>
                      <a:prstDash val="solid"/>
                      <a:round/>
                      <a:headEnd type="none" w="med" len="med"/>
                      <a:tailEnd type="none" w="med" len="med"/>
                    </a:lnB>
                    <a:lnTlToBr w="12700" cap="flat" cmpd="sng" algn="ctr">
                      <a:noFill/>
                      <a:prstDash val="solid"/>
                      <a:round/>
                      <a:headEnd type="none" w="med" len="med"/>
                      <a:tailEnd type="none" w="med" len="med"/>
                    </a:lnTlToBr>
                    <a:lnBlToTr w="12700" cap="flat" cmpd="sng" algn="ctr">
                      <a:noFill/>
                      <a:prstDash val="solid"/>
                      <a:round/>
                      <a:headEnd type="none" w="med" len="med"/>
                      <a:tailEnd type="none" w="med" len="med"/>
                    </a:lnBlToTr>
                    <a:solidFill>
                      <a:srgbClr val="FFFFFF">
                        <a:alpha val="100000"/>
                      </a:srgbClr>
                    </a:solidFill>
                  </a:tcPr>
                </a:tc>
                <a:extLst>
                  <a:ext uri="{0D108BD9-81ED-4DB2-BD59-A6C34878D82A}">
                    <a16:rowId xmlns:a16="http://schemas.microsoft.com/office/drawing/2014/main" val="10010"/>
                  </a:ext>
                </a:extLst>
              </a:tr>
            </a:tbl>
          </a:graphicData>
        </a:graphic>
      </p:graphicFrame>
      <p:sp>
        <p:nvSpPr>
          <p:cNvPr id="5" name="TextBox 4"/>
          <p:cNvSpPr txBox="1"/>
          <p:nvPr/>
        </p:nvSpPr>
        <p:spPr>
          <a:xfrm>
            <a:off x="304800" y="5858530"/>
            <a:ext cx="11811000" cy="523220"/>
          </a:xfrm>
          <a:prstGeom prst="rect">
            <a:avLst/>
          </a:prstGeom>
          <a:noFill/>
        </p:spPr>
        <p:txBody>
          <a:bodyPr wrap="square" lIns="91440" tIns="45720" rIns="91440" bIns="45720" rtlCol="0">
            <a:spAutoFit/>
          </a:bodyPr>
          <a:lstStyle/>
          <a:p>
            <a:pPr fontAlgn="base"/>
            <a:r>
              <a:rPr lang="en-US" sz="2800" dirty="0">
                <a:solidFill>
                  <a:srgbClr val="595959">
                    <a:alpha val="100000"/>
                  </a:srgbClr>
                </a:solidFill>
                <a:latin typeface="Calibri"/>
              </a:rPr>
              <a:t>The random effects of the dependent variable, </a:t>
            </a:r>
            <a:r>
              <a:rPr lang="en-US" sz="2800" b="1" dirty="0">
                <a:solidFill>
                  <a:srgbClr val="C00000"/>
                </a:solidFill>
                <a:latin typeface="Calibri"/>
              </a:rPr>
              <a:t>Conversions for each panel ID</a:t>
            </a:r>
            <a:r>
              <a:rPr lang="en-US" sz="2800" dirty="0">
                <a:solidFill>
                  <a:srgbClr val="595959">
                    <a:alpha val="100000"/>
                  </a:srgbClr>
                </a:solidFill>
                <a:latin typeface="Calibri"/>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0"/>
          <a:ext cx="8382000" cy="6762750"/>
          <a:chOff x="619125" y="0"/>
          <a:chExt cx="8382000" cy="6762750"/>
        </a:xfrm>
      </p:grpSpPr>
      <p:sp>
        <p:nvSpPr>
          <p:cNvPr id="6" name="TextBox 5"/>
          <p:cNvSpPr txBox="1"/>
          <p:nvPr/>
        </p:nvSpPr>
        <p:spPr>
          <a:xfrm>
            <a:off x="76200" y="1"/>
            <a:ext cx="9753600" cy="523220"/>
          </a:xfrm>
          <a:prstGeom prst="rect">
            <a:avLst/>
          </a:prstGeom>
          <a:noFill/>
        </p:spPr>
        <p:txBody>
          <a:bodyPr wrap="square" lIns="91440" tIns="45720" rIns="91440" bIns="45720" rtlCol="0">
            <a:spAutoFit/>
          </a:bodyPr>
          <a:lstStyle/>
          <a:p>
            <a:pPr fontAlgn="base"/>
            <a:r>
              <a:rPr lang="en-US" sz="2800" b="1" dirty="0">
                <a:solidFill>
                  <a:srgbClr val="205564">
                    <a:alpha val="100000"/>
                  </a:srgbClr>
                </a:solidFill>
                <a:latin typeface="Cambria"/>
              </a:rPr>
              <a:t>Plot of random effects</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pic>
        <p:nvPicPr>
          <p:cNvPr id="4" name="Plot of random effects" descr="Plot of random effects"/>
          <p:cNvPicPr>
            <a:picLocks noChangeAspect="1"/>
          </p:cNvPicPr>
          <p:nvPr/>
        </p:nvPicPr>
        <p:blipFill>
          <a:blip r:embed="rId2"/>
          <a:stretch>
            <a:fillRect/>
          </a:stretch>
        </p:blipFill>
        <p:spPr>
          <a:xfrm>
            <a:off x="4114800" y="228181"/>
            <a:ext cx="7829550" cy="5592536"/>
          </a:xfrm>
          <a:prstGeom prst="rect">
            <a:avLst/>
          </a:prstGeom>
        </p:spPr>
      </p:pic>
      <p:sp>
        <p:nvSpPr>
          <p:cNvPr id="5" name="TextBox 4"/>
          <p:cNvSpPr txBox="1"/>
          <p:nvPr/>
        </p:nvSpPr>
        <p:spPr>
          <a:xfrm>
            <a:off x="228600" y="5712282"/>
            <a:ext cx="11201400" cy="830997"/>
          </a:xfrm>
          <a:prstGeom prst="rect">
            <a:avLst/>
          </a:prstGeom>
          <a:noFill/>
        </p:spPr>
        <p:txBody>
          <a:bodyPr wrap="square" lIns="91440" tIns="45720" rIns="91440" bIns="45720" rtlCol="0">
            <a:spAutoFit/>
          </a:bodyPr>
          <a:lstStyle/>
          <a:p>
            <a:pPr fontAlgn="base"/>
            <a:r>
              <a:rPr lang="en-US" sz="2400" b="1" dirty="0">
                <a:solidFill>
                  <a:srgbClr val="595959">
                    <a:alpha val="100000"/>
                  </a:srgbClr>
                </a:solidFill>
                <a:latin typeface="Calibri"/>
              </a:rPr>
              <a:t>The coefficients of random effects are on the y-axis and </a:t>
            </a:r>
          </a:p>
          <a:p>
            <a:pPr fontAlgn="base"/>
            <a:r>
              <a:rPr lang="en-US" sz="2400" b="1" dirty="0">
                <a:solidFill>
                  <a:srgbClr val="595959">
                    <a:alpha val="100000"/>
                  </a:srgbClr>
                </a:solidFill>
                <a:latin typeface="Calibri"/>
              </a:rPr>
              <a:t>the Panel IDs (keywords) are on the x-axis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619125" y="2809875"/>
          <a:ext cx="8382000" cy="6762750"/>
          <a:chOff x="619125" y="2809875"/>
          <a:chExt cx="8382000" cy="6762750"/>
        </a:xfrm>
      </p:grpSpPr>
      <p:sp>
        <p:nvSpPr>
          <p:cNvPr id="4" name="TextBox 3"/>
          <p:cNvSpPr txBox="1"/>
          <p:nvPr/>
        </p:nvSpPr>
        <p:spPr>
          <a:xfrm>
            <a:off x="2209800" y="2809875"/>
            <a:ext cx="7620000" cy="1238250"/>
          </a:xfrm>
          <a:prstGeom prst="rect">
            <a:avLst/>
          </a:prstGeom>
          <a:noFill/>
        </p:spPr>
        <p:txBody>
          <a:bodyPr lIns="91440" tIns="45720" rIns="91440" bIns="45720" rtlCol="0">
            <a:spAutoFit/>
          </a:bodyPr>
          <a:lstStyle/>
          <a:p>
            <a:pPr fontAlgn="base"/>
            <a:br/>
            <a:br/>
            <a:r>
              <a:rPr lang="en-US" sz="3600" b="1">
                <a:solidFill>
                  <a:srgbClr val="205564">
                    <a:alpha val="100000"/>
                  </a:srgbClr>
                </a:solidFill>
                <a:latin typeface="Cambria"/>
              </a:rPr>
              <a:t>Correlation plot</a:t>
            </a:r>
            <a:r>
              <a:rPr lang="en-US" sz="1000">
                <a:solidFill>
                  <a:srgbClr val="898989">
                    <a:alpha val="100000"/>
                  </a:srgbClr>
                </a:solidFill>
                <a:latin typeface="Calibri"/>
              </a:rPr>
              <a:t> </a:t>
            </a:r>
          </a:p>
        </p:txBody>
      </p:sp>
      <p:cxnSp>
        <p:nvCxnSpPr>
          <p:cNvPr id="2" name="Straight Connector 1"/>
          <p:cNvCxnSpPr/>
          <p:nvPr/>
        </p:nvCxnSpPr>
        <p:spPr>
          <a:xfrm>
            <a:off x="2190750" y="4191000"/>
            <a:ext cx="7715250" cy="0"/>
          </a:xfrm>
          <a:prstGeom prst="line">
            <a:avLst/>
          </a:prstGeom>
          <a:ln w="12700" cap="flat" cmpd="sng" algn="ctr">
            <a:solidFill>
              <a:srgbClr val="7F7F7F">
                <a:alpha val="49800"/>
              </a:srgbClr>
            </a:solidFill>
            <a:prstDash val="solid"/>
            <a:round/>
            <a:headEnd type="none" w="med" len="med"/>
            <a:tailEnd type="none" w="med" len="med"/>
          </a:ln>
        </p:spPr>
      </p:cxn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BCACC7-0189-4FB2-8749-A801B3BB91DA}"/>
              </a:ext>
            </a:extLst>
          </p:cNvPr>
          <p:cNvSpPr txBox="1"/>
          <p:nvPr/>
        </p:nvSpPr>
        <p:spPr>
          <a:xfrm>
            <a:off x="2362200" y="6324600"/>
            <a:ext cx="6858000" cy="307777"/>
          </a:xfrm>
          <a:prstGeom prst="rect">
            <a:avLst/>
          </a:prstGeom>
          <a:noFill/>
        </p:spPr>
        <p:txBody>
          <a:bodyPr wrap="square">
            <a:spAutoFit/>
          </a:bodyPr>
          <a:lstStyle/>
          <a:p>
            <a:r>
              <a:rPr lang="en-US" sz="1400" dirty="0">
                <a:hlinkClick r:id="rId2"/>
              </a:rPr>
              <a:t>https://www.statology.org/how-to-read-a-correlation-matrix/</a:t>
            </a:r>
            <a:r>
              <a:rPr lang="en-US" sz="1400" dirty="0"/>
              <a:t> </a:t>
            </a:r>
          </a:p>
        </p:txBody>
      </p:sp>
      <p:sp>
        <p:nvSpPr>
          <p:cNvPr id="2" name="Title 1">
            <a:extLst>
              <a:ext uri="{FF2B5EF4-FFF2-40B4-BE49-F238E27FC236}">
                <a16:creationId xmlns:a16="http://schemas.microsoft.com/office/drawing/2014/main" id="{262E7FE6-1372-4FDC-A97C-0B4720AB2D65}"/>
              </a:ext>
            </a:extLst>
          </p:cNvPr>
          <p:cNvSpPr>
            <a:spLocks noGrp="1"/>
          </p:cNvSpPr>
          <p:nvPr>
            <p:ph type="title"/>
          </p:nvPr>
        </p:nvSpPr>
        <p:spPr/>
        <p:txBody>
          <a:bodyPr/>
          <a:lstStyle/>
          <a:p>
            <a:r>
              <a:rPr lang="en-US" b="1" i="0" dirty="0">
                <a:solidFill>
                  <a:srgbClr val="020202"/>
                </a:solidFill>
                <a:effectLst/>
                <a:latin typeface="Montserrat" panose="02000505000000020004" pitchFamily="2" charset="0"/>
              </a:rPr>
              <a:t>How to Read a Correlation Matrix</a:t>
            </a:r>
            <a:endParaRPr lang="en-US" dirty="0"/>
          </a:p>
        </p:txBody>
      </p:sp>
      <p:sp>
        <p:nvSpPr>
          <p:cNvPr id="7" name="TextBox 6">
            <a:extLst>
              <a:ext uri="{FF2B5EF4-FFF2-40B4-BE49-F238E27FC236}">
                <a16:creationId xmlns:a16="http://schemas.microsoft.com/office/drawing/2014/main" id="{86FFEF3F-6C0C-47C5-B90C-90E2336E3FFE}"/>
              </a:ext>
            </a:extLst>
          </p:cNvPr>
          <p:cNvSpPr txBox="1"/>
          <p:nvPr/>
        </p:nvSpPr>
        <p:spPr>
          <a:xfrm>
            <a:off x="1066800" y="4343400"/>
            <a:ext cx="10439400" cy="1938992"/>
          </a:xfrm>
          <a:prstGeom prst="rect">
            <a:avLst/>
          </a:prstGeom>
          <a:noFill/>
        </p:spPr>
        <p:txBody>
          <a:bodyPr wrap="square">
            <a:spAutoFit/>
          </a:bodyPr>
          <a:lstStyle/>
          <a:p>
            <a:r>
              <a:rPr lang="en-US" sz="2400" b="0" i="0" u="none" strike="noStrike" dirty="0">
                <a:solidFill>
                  <a:srgbClr val="9B59B6"/>
                </a:solidFill>
                <a:effectLst/>
                <a:latin typeface="Helvetica" panose="020B0604020202020204" pitchFamily="34" charset="0"/>
                <a:hlinkClick r:id="rId3"/>
              </a:rPr>
              <a:t>Pearson correlation coefficient</a:t>
            </a:r>
            <a:r>
              <a:rPr lang="en-US" sz="2400" b="0" i="0" dirty="0">
                <a:solidFill>
                  <a:srgbClr val="000000"/>
                </a:solidFill>
                <a:effectLst/>
                <a:latin typeface="Helvetica" panose="020B0604020202020204" pitchFamily="34" charset="0"/>
              </a:rPr>
              <a:t> is used to measure the linear association between two variables</a:t>
            </a:r>
            <a:r>
              <a:rPr lang="en-US" sz="2400" b="0" i="1" dirty="0">
                <a:solidFill>
                  <a:srgbClr val="000000"/>
                </a:solidFill>
                <a:effectLst/>
                <a:latin typeface="Helvetica" panose="020B0604020202020204" pitchFamily="34" charset="0"/>
              </a:rPr>
              <a:t>.</a:t>
            </a:r>
            <a:endParaRPr lang="en-US" sz="2400" dirty="0"/>
          </a:p>
          <a:p>
            <a:r>
              <a:rPr lang="en-US" sz="2400" dirty="0"/>
              <a:t>-1 indicates a perfectly negative linear correlation between two variables</a:t>
            </a:r>
          </a:p>
          <a:p>
            <a:r>
              <a:rPr lang="en-US" sz="2400" dirty="0"/>
              <a:t>0 indicates no linear correlation between two variables</a:t>
            </a:r>
          </a:p>
          <a:p>
            <a:r>
              <a:rPr lang="en-US" sz="2400" dirty="0"/>
              <a:t>1 indicates a perfectly positive linear correlation between two variables</a:t>
            </a:r>
          </a:p>
        </p:txBody>
      </p:sp>
      <p:pic>
        <p:nvPicPr>
          <p:cNvPr id="1028" name="Picture 4" descr="Example of diagonal cells on a correlation matrix">
            <a:extLst>
              <a:ext uri="{FF2B5EF4-FFF2-40B4-BE49-F238E27FC236}">
                <a16:creationId xmlns:a16="http://schemas.microsoft.com/office/drawing/2014/main" id="{2E4C3B26-9AB4-432C-AC0B-11429FA4DC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030991"/>
            <a:ext cx="9166877" cy="2967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342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8080F-EF92-4EEE-9975-9F14F7D7A0BE}"/>
              </a:ext>
            </a:extLst>
          </p:cNvPr>
          <p:cNvSpPr>
            <a:spLocks noGrp="1"/>
          </p:cNvSpPr>
          <p:nvPr>
            <p:ph type="title"/>
          </p:nvPr>
        </p:nvSpPr>
        <p:spPr/>
        <p:txBody>
          <a:bodyPr/>
          <a:lstStyle/>
          <a:p>
            <a:r>
              <a:rPr lang="en-US" i="0" dirty="0">
                <a:solidFill>
                  <a:srgbClr val="000000"/>
                </a:solidFill>
                <a:effectLst/>
                <a:latin typeface="Helvetica" panose="020B0604020202020204" pitchFamily="34" charset="0"/>
              </a:rPr>
              <a:t>Correlation Matrix as a Heat Map</a:t>
            </a:r>
            <a:endParaRPr lang="en-US" dirty="0"/>
          </a:p>
        </p:txBody>
      </p:sp>
      <p:sp>
        <p:nvSpPr>
          <p:cNvPr id="3" name="Content Placeholder 2">
            <a:extLst>
              <a:ext uri="{FF2B5EF4-FFF2-40B4-BE49-F238E27FC236}">
                <a16:creationId xmlns:a16="http://schemas.microsoft.com/office/drawing/2014/main" id="{C9E5E455-64AF-4B34-BFF9-1F19F8654ED3}"/>
              </a:ext>
            </a:extLst>
          </p:cNvPr>
          <p:cNvSpPr>
            <a:spLocks noGrp="1"/>
          </p:cNvSpPr>
          <p:nvPr>
            <p:ph idx="1"/>
          </p:nvPr>
        </p:nvSpPr>
        <p:spPr/>
        <p:txBody>
          <a:bodyPr/>
          <a:lstStyle/>
          <a:p>
            <a:pPr marL="0" indent="0">
              <a:buNone/>
            </a:pPr>
            <a:r>
              <a:rPr lang="en-US" b="0" dirty="0">
                <a:solidFill>
                  <a:srgbClr val="000000"/>
                </a:solidFill>
                <a:latin typeface="Helvetica" panose="020B0604020202020204" pitchFamily="34" charset="0"/>
              </a:rPr>
              <a:t>A</a:t>
            </a:r>
            <a:r>
              <a:rPr lang="en-US" b="0" i="0" dirty="0">
                <a:solidFill>
                  <a:srgbClr val="000000"/>
                </a:solidFill>
                <a:effectLst/>
                <a:latin typeface="Helvetica" panose="020B0604020202020204" pitchFamily="34" charset="0"/>
              </a:rPr>
              <a:t> correlation matrix is perfectly </a:t>
            </a:r>
            <a:r>
              <a:rPr lang="en-US" i="0" dirty="0">
                <a:solidFill>
                  <a:srgbClr val="000000"/>
                </a:solidFill>
                <a:effectLst/>
                <a:latin typeface="Helvetica" panose="020B0604020202020204" pitchFamily="34" charset="0"/>
              </a:rPr>
              <a:t>symmetrical.  </a:t>
            </a:r>
          </a:p>
          <a:p>
            <a:pPr marL="0" indent="0">
              <a:buNone/>
            </a:pPr>
            <a:r>
              <a:rPr lang="en-US" altLang="zh-TW" b="0" dirty="0">
                <a:solidFill>
                  <a:srgbClr val="000000"/>
                </a:solidFill>
                <a:latin typeface="Helvetica" panose="020B0604020202020204" pitchFamily="34" charset="0"/>
              </a:rPr>
              <a:t>S</a:t>
            </a:r>
            <a:r>
              <a:rPr lang="en-US" b="0" i="0" dirty="0">
                <a:solidFill>
                  <a:srgbClr val="000000"/>
                </a:solidFill>
                <a:effectLst/>
                <a:latin typeface="Helvetica" panose="020B0604020202020204" pitchFamily="34" charset="0"/>
              </a:rPr>
              <a:t>ometimes a correlation matrix will be colored in like a heat map to make the correlation coefficients even easier to read:</a:t>
            </a:r>
            <a:endParaRPr lang="en-US" dirty="0"/>
          </a:p>
        </p:txBody>
      </p:sp>
      <p:pic>
        <p:nvPicPr>
          <p:cNvPr id="2050" name="Picture 2" descr="Heatmap correlation matrix example">
            <a:extLst>
              <a:ext uri="{FF2B5EF4-FFF2-40B4-BE49-F238E27FC236}">
                <a16:creationId xmlns:a16="http://schemas.microsoft.com/office/drawing/2014/main" id="{969DF6C5-CEFE-4F84-80CB-E12DFA32A6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209800"/>
            <a:ext cx="9525000" cy="3180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480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571500" y="0"/>
          <a:ext cx="8572500" cy="6762750"/>
          <a:chOff x="571500" y="0"/>
          <a:chExt cx="8572500" cy="6762750"/>
        </a:xfrm>
      </p:grpSpPr>
      <p:pic>
        <p:nvPicPr>
          <p:cNvPr id="4" name="Correlation plot" descr="Correlation plot"/>
          <p:cNvPicPr>
            <a:picLocks noChangeAspect="1"/>
          </p:cNvPicPr>
          <p:nvPr/>
        </p:nvPicPr>
        <p:blipFill>
          <a:blip r:embed="rId2"/>
          <a:stretch>
            <a:fillRect/>
          </a:stretch>
        </p:blipFill>
        <p:spPr>
          <a:xfrm>
            <a:off x="2667000" y="95250"/>
            <a:ext cx="9334500" cy="6667500"/>
          </a:xfrm>
          <a:prstGeom prst="rect">
            <a:avLst/>
          </a:prstGeom>
        </p:spPr>
      </p:pic>
      <p:sp>
        <p:nvSpPr>
          <p:cNvPr id="5" name="TextBox 4"/>
          <p:cNvSpPr txBox="1"/>
          <p:nvPr/>
        </p:nvSpPr>
        <p:spPr>
          <a:xfrm>
            <a:off x="190500" y="1"/>
            <a:ext cx="9639300" cy="523220"/>
          </a:xfrm>
          <a:prstGeom prst="rect">
            <a:avLst/>
          </a:prstGeom>
          <a:noFill/>
        </p:spPr>
        <p:txBody>
          <a:bodyPr wrap="square" lIns="91440" tIns="45720" rIns="91440" bIns="45720" rtlCol="0">
            <a:spAutoFit/>
          </a:bodyPr>
          <a:lstStyle/>
          <a:p>
            <a:pPr fontAlgn="base"/>
            <a:r>
              <a:rPr lang="en-US" sz="2800" b="1" dirty="0">
                <a:solidFill>
                  <a:srgbClr val="205564">
                    <a:alpha val="100000"/>
                  </a:srgbClr>
                </a:solidFill>
                <a:latin typeface="Cambria"/>
              </a:rPr>
              <a:t>Correlation plot</a:t>
            </a:r>
            <a:r>
              <a:rPr lang="en-US" sz="1000" dirty="0">
                <a:solidFill>
                  <a:srgbClr val="000000">
                    <a:alpha val="100000"/>
                  </a:srgbClr>
                </a:solidFill>
                <a:latin typeface="Calibri"/>
              </a:rPr>
              <a:t> </a:t>
            </a:r>
          </a:p>
        </p:txBody>
      </p:sp>
      <p:sp>
        <p:nvSpPr>
          <p:cNvPr id="3" name="TextBox 2"/>
          <p:cNvSpPr txBox="1"/>
          <p:nvPr/>
        </p:nvSpPr>
        <p:spPr>
          <a:xfrm>
            <a:off x="2143125" y="6381750"/>
            <a:ext cx="7620000" cy="381000"/>
          </a:xfrm>
          <a:prstGeom prst="rect">
            <a:avLst/>
          </a:prstGeom>
          <a:noFill/>
        </p:spPr>
        <p:txBody>
          <a:bodyPr lIns="91440" tIns="45720" rIns="91440" bIns="45720" rtlCol="0">
            <a:spAutoFit/>
          </a:bodyPr>
          <a:lstStyle/>
          <a:p>
            <a:pPr fontAlgn="base"/>
            <a:endParaRPr/>
          </a:p>
        </p:txBody>
      </p:sp>
      <p:sp>
        <p:nvSpPr>
          <p:cNvPr id="6" name="TextBox 5">
            <a:extLst>
              <a:ext uri="{FF2B5EF4-FFF2-40B4-BE49-F238E27FC236}">
                <a16:creationId xmlns:a16="http://schemas.microsoft.com/office/drawing/2014/main" id="{C29DD756-DE08-4C01-9AFC-00A153D8F5DD}"/>
              </a:ext>
            </a:extLst>
          </p:cNvPr>
          <p:cNvSpPr txBox="1"/>
          <p:nvPr/>
        </p:nvSpPr>
        <p:spPr>
          <a:xfrm>
            <a:off x="76200" y="5638800"/>
            <a:ext cx="6858000" cy="307777"/>
          </a:xfrm>
          <a:prstGeom prst="rect">
            <a:avLst/>
          </a:prstGeom>
          <a:noFill/>
        </p:spPr>
        <p:txBody>
          <a:bodyPr wrap="square">
            <a:spAutoFit/>
          </a:bodyPr>
          <a:lstStyle/>
          <a:p>
            <a:r>
              <a:rPr lang="en-US" sz="1400" dirty="0">
                <a:hlinkClick r:id="rId3"/>
              </a:rPr>
              <a:t>https://www.statology.org/how-to-read-a-correlation-matrix/</a:t>
            </a:r>
            <a:r>
              <a:rPr lang="en-US" sz="1400" dirty="0"/>
              <a:t> </a:t>
            </a:r>
          </a:p>
        </p:txBody>
      </p:sp>
    </p:spTree>
  </p:cSld>
  <p:clrMapOvr>
    <a:masterClrMapping/>
  </p:clrMapOvr>
</p:sld>
</file>

<file path=ppt/theme/theme1.xml><?xml version="1.0" encoding="utf-8"?>
<a:theme xmlns:a="http://schemas.openxmlformats.org/drawingml/2006/main" name="Tutorial">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uto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Tutoria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utori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utoria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utoria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utoria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utoria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utoria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1a-BMC-Marketing-Growth Hacking-Short</Template>
  <TotalTime>1788</TotalTime>
  <Words>1773</Words>
  <Application>Microsoft Office PowerPoint</Application>
  <PresentationFormat>Widescreen</PresentationFormat>
  <Paragraphs>318</Paragraphs>
  <Slides>26</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26</vt:i4>
      </vt:variant>
    </vt:vector>
  </HeadingPairs>
  <TitlesOfParts>
    <vt:vector size="39" baseType="lpstr">
      <vt:lpstr>ArialMT</vt:lpstr>
      <vt:lpstr>charter</vt:lpstr>
      <vt:lpstr>droid sans</vt:lpstr>
      <vt:lpstr>Arial</vt:lpstr>
      <vt:lpstr>Calibri</vt:lpstr>
      <vt:lpstr>Cambria</vt:lpstr>
      <vt:lpstr>Helvetica</vt:lpstr>
      <vt:lpstr>Montserrat</vt:lpstr>
      <vt:lpstr>Open Sans</vt:lpstr>
      <vt:lpstr>Roboto</vt:lpstr>
      <vt:lpstr>Segoe UI</vt:lpstr>
      <vt:lpstr>Times New Roman</vt:lpstr>
      <vt:lpstr>Tutorial</vt:lpstr>
      <vt:lpstr>PowerPoint Presentation</vt:lpstr>
      <vt:lpstr>Panel Regression Input Data</vt:lpstr>
      <vt:lpstr>OfficeStar's Sample Data </vt:lpstr>
      <vt:lpstr>Keywords Used</vt:lpstr>
      <vt:lpstr>Run the  Panel Regression</vt:lpstr>
      <vt:lpstr>PowerPoint Presentation</vt:lpstr>
      <vt:lpstr>PowerPoint Presentation</vt:lpstr>
      <vt:lpstr>Boxplot (Whisker) Plot</vt:lpstr>
      <vt:lpstr>Boxplot vs. Normal Distribution</vt:lpstr>
      <vt:lpstr>PowerPoint Presentation</vt:lpstr>
      <vt:lpstr>FIXED-EFFECTS MODEL (Covariance Model, Within Estimator, Individual Dummy Variable Model, Least Squares Dummy Variable Model)</vt:lpstr>
      <vt:lpstr>RANDOM-EFFECTS MODEL (Random Intercept, Partial Pooling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Read a Correlation Matrix</vt:lpstr>
      <vt:lpstr>Correlation Matrix as a Heat Map</vt:lpstr>
      <vt:lpstr>PowerPoint Presentation</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Untitled Presentation</dc:title>
  <dc:subject/>
  <dc:creator>Unknown Creator</dc:creator>
  <cp:keywords/>
  <dc:description/>
  <cp:lastModifiedBy>Chen, Minder</cp:lastModifiedBy>
  <cp:revision>9</cp:revision>
  <dcterms:created xsi:type="dcterms:W3CDTF">2022-03-01T21:24:06Z</dcterms:created>
  <dcterms:modified xsi:type="dcterms:W3CDTF">2022-04-20T03:28:25Z</dcterms:modified>
  <cp:category/>
</cp:coreProperties>
</file>